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vml" ContentType="application/vnd.openxmlformats-officedocument.vmlDrawing"/>
  <Default Extension="gif" ContentType="image/gif"/>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 id="2147483685" r:id="rId2"/>
  </p:sldMasterIdLst>
  <p:notesMasterIdLst>
    <p:notesMasterId r:id="rId85"/>
  </p:notesMasterIdLst>
  <p:sldIdLst>
    <p:sldId id="256" r:id="rId3"/>
    <p:sldId id="316" r:id="rId4"/>
    <p:sldId id="322" r:id="rId5"/>
    <p:sldId id="340" r:id="rId6"/>
    <p:sldId id="342" r:id="rId7"/>
    <p:sldId id="346" r:id="rId8"/>
    <p:sldId id="311" r:id="rId9"/>
    <p:sldId id="312" r:id="rId10"/>
    <p:sldId id="313" r:id="rId11"/>
    <p:sldId id="314" r:id="rId12"/>
    <p:sldId id="315" r:id="rId13"/>
    <p:sldId id="347" r:id="rId14"/>
    <p:sldId id="348" r:id="rId15"/>
    <p:sldId id="349" r:id="rId16"/>
    <p:sldId id="350" r:id="rId17"/>
    <p:sldId id="353" r:id="rId18"/>
    <p:sldId id="354" r:id="rId19"/>
    <p:sldId id="323" r:id="rId20"/>
    <p:sldId id="276" r:id="rId21"/>
    <p:sldId id="277" r:id="rId22"/>
    <p:sldId id="278" r:id="rId23"/>
    <p:sldId id="279" r:id="rId24"/>
    <p:sldId id="280" r:id="rId25"/>
    <p:sldId id="281" r:id="rId26"/>
    <p:sldId id="282" r:id="rId27"/>
    <p:sldId id="260" r:id="rId28"/>
    <p:sldId id="301" r:id="rId29"/>
    <p:sldId id="259" r:id="rId30"/>
    <p:sldId id="275" r:id="rId31"/>
    <p:sldId id="329" r:id="rId32"/>
    <p:sldId id="330" r:id="rId33"/>
    <p:sldId id="331" r:id="rId34"/>
    <p:sldId id="332" r:id="rId35"/>
    <p:sldId id="333" r:id="rId36"/>
    <p:sldId id="334" r:id="rId37"/>
    <p:sldId id="335" r:id="rId38"/>
    <p:sldId id="336" r:id="rId39"/>
    <p:sldId id="324" r:id="rId40"/>
    <p:sldId id="302" r:id="rId41"/>
    <p:sldId id="303" r:id="rId42"/>
    <p:sldId id="262" r:id="rId43"/>
    <p:sldId id="283" r:id="rId44"/>
    <p:sldId id="321" r:id="rId45"/>
    <p:sldId id="317" r:id="rId46"/>
    <p:sldId id="318" r:id="rId47"/>
    <p:sldId id="263" r:id="rId48"/>
    <p:sldId id="337" r:id="rId49"/>
    <p:sldId id="338" r:id="rId50"/>
    <p:sldId id="264" r:id="rId51"/>
    <p:sldId id="265" r:id="rId52"/>
    <p:sldId id="345" r:id="rId53"/>
    <p:sldId id="325" r:id="rId54"/>
    <p:sldId id="285" r:id="rId55"/>
    <p:sldId id="327" r:id="rId56"/>
    <p:sldId id="287" r:id="rId57"/>
    <p:sldId id="306" r:id="rId58"/>
    <p:sldId id="288" r:id="rId59"/>
    <p:sldId id="291" r:id="rId60"/>
    <p:sldId id="289" r:id="rId61"/>
    <p:sldId id="290" r:id="rId62"/>
    <p:sldId id="308" r:id="rId63"/>
    <p:sldId id="292" r:id="rId64"/>
    <p:sldId id="294" r:id="rId65"/>
    <p:sldId id="293" r:id="rId66"/>
    <p:sldId id="310" r:id="rId67"/>
    <p:sldId id="307" r:id="rId68"/>
    <p:sldId id="319" r:id="rId69"/>
    <p:sldId id="295" r:id="rId70"/>
    <p:sldId id="320" r:id="rId71"/>
    <p:sldId id="328" r:id="rId72"/>
    <p:sldId id="296" r:id="rId73"/>
    <p:sldId id="326" r:id="rId74"/>
    <p:sldId id="297" r:id="rId75"/>
    <p:sldId id="341" r:id="rId76"/>
    <p:sldId id="339" r:id="rId77"/>
    <p:sldId id="351" r:id="rId78"/>
    <p:sldId id="352" r:id="rId79"/>
    <p:sldId id="344" r:id="rId80"/>
    <p:sldId id="298" r:id="rId81"/>
    <p:sldId id="299" r:id="rId82"/>
    <p:sldId id="300" r:id="rId83"/>
    <p:sldId id="309" r:id="rId8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07" autoAdjust="0"/>
    <p:restoredTop sz="87391" autoAdjust="0"/>
  </p:normalViewPr>
  <p:slideViewPr>
    <p:cSldViewPr>
      <p:cViewPr varScale="1">
        <p:scale>
          <a:sx n="103" d="100"/>
          <a:sy n="103" d="100"/>
        </p:scale>
        <p:origin x="1592"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slide" Target="slides/slide53.xml"/><Relationship Id="rId56" Type="http://schemas.openxmlformats.org/officeDocument/2006/relationships/slide" Target="slides/slide54.xml"/><Relationship Id="rId57" Type="http://schemas.openxmlformats.org/officeDocument/2006/relationships/slide" Target="slides/slide55.xml"/><Relationship Id="rId58" Type="http://schemas.openxmlformats.org/officeDocument/2006/relationships/slide" Target="slides/slide56.xml"/><Relationship Id="rId59" Type="http://schemas.openxmlformats.org/officeDocument/2006/relationships/slide" Target="slides/slide57.xml"/><Relationship Id="rId70" Type="http://schemas.openxmlformats.org/officeDocument/2006/relationships/slide" Target="slides/slide68.xml"/><Relationship Id="rId71" Type="http://schemas.openxmlformats.org/officeDocument/2006/relationships/slide" Target="slides/slide69.xml"/><Relationship Id="rId72" Type="http://schemas.openxmlformats.org/officeDocument/2006/relationships/slide" Target="slides/slide70.xml"/><Relationship Id="rId73" Type="http://schemas.openxmlformats.org/officeDocument/2006/relationships/slide" Target="slides/slide71.xml"/><Relationship Id="rId74" Type="http://schemas.openxmlformats.org/officeDocument/2006/relationships/slide" Target="slides/slide72.xml"/><Relationship Id="rId75" Type="http://schemas.openxmlformats.org/officeDocument/2006/relationships/slide" Target="slides/slide73.xml"/><Relationship Id="rId76" Type="http://schemas.openxmlformats.org/officeDocument/2006/relationships/slide" Target="slides/slide74.xml"/><Relationship Id="rId77" Type="http://schemas.openxmlformats.org/officeDocument/2006/relationships/slide" Target="slides/slide75.xml"/><Relationship Id="rId78" Type="http://schemas.openxmlformats.org/officeDocument/2006/relationships/slide" Target="slides/slide76.xml"/><Relationship Id="rId79" Type="http://schemas.openxmlformats.org/officeDocument/2006/relationships/slide" Target="slides/slide7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60" Type="http://schemas.openxmlformats.org/officeDocument/2006/relationships/slide" Target="slides/slide58.xml"/><Relationship Id="rId61" Type="http://schemas.openxmlformats.org/officeDocument/2006/relationships/slide" Target="slides/slide59.xml"/><Relationship Id="rId62" Type="http://schemas.openxmlformats.org/officeDocument/2006/relationships/slide" Target="slides/slide60.xml"/><Relationship Id="rId63" Type="http://schemas.openxmlformats.org/officeDocument/2006/relationships/slide" Target="slides/slide61.xml"/><Relationship Id="rId64" Type="http://schemas.openxmlformats.org/officeDocument/2006/relationships/slide" Target="slides/slide62.xml"/><Relationship Id="rId65" Type="http://schemas.openxmlformats.org/officeDocument/2006/relationships/slide" Target="slides/slide63.xml"/><Relationship Id="rId66" Type="http://schemas.openxmlformats.org/officeDocument/2006/relationships/slide" Target="slides/slide64.xml"/><Relationship Id="rId67" Type="http://schemas.openxmlformats.org/officeDocument/2006/relationships/slide" Target="slides/slide65.xml"/><Relationship Id="rId68" Type="http://schemas.openxmlformats.org/officeDocument/2006/relationships/slide" Target="slides/slide66.xml"/><Relationship Id="rId69" Type="http://schemas.openxmlformats.org/officeDocument/2006/relationships/slide" Target="slides/slide67.xml"/><Relationship Id="rId80" Type="http://schemas.openxmlformats.org/officeDocument/2006/relationships/slide" Target="slides/slide78.xml"/><Relationship Id="rId81" Type="http://schemas.openxmlformats.org/officeDocument/2006/relationships/slide" Target="slides/slide79.xml"/><Relationship Id="rId82" Type="http://schemas.openxmlformats.org/officeDocument/2006/relationships/slide" Target="slides/slide80.xml"/><Relationship Id="rId83" Type="http://schemas.openxmlformats.org/officeDocument/2006/relationships/slide" Target="slides/slide81.xml"/><Relationship Id="rId84" Type="http://schemas.openxmlformats.org/officeDocument/2006/relationships/slide" Target="slides/slide82.xml"/><Relationship Id="rId85" Type="http://schemas.openxmlformats.org/officeDocument/2006/relationships/notesMaster" Target="notesMasters/notesMaster1.xml"/><Relationship Id="rId86" Type="http://schemas.openxmlformats.org/officeDocument/2006/relationships/presProps" Target="presProps.xml"/><Relationship Id="rId87" Type="http://schemas.openxmlformats.org/officeDocument/2006/relationships/viewProps" Target="viewProps.xml"/><Relationship Id="rId88" Type="http://schemas.openxmlformats.org/officeDocument/2006/relationships/theme" Target="theme/theme1.xml"/><Relationship Id="rId89"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7.png"/></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3AAE14-01B5-4F3E-B657-D6B920743FAA}" type="datetimeFigureOut">
              <a:rPr lang="en-US" smtClean="0"/>
              <a:pPr/>
              <a:t>1/29/18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E1AA716-49A7-404D-8417-AC7B84A702E5}" type="slidenum">
              <a:rPr lang="en-US" smtClean="0"/>
              <a:pPr/>
              <a:t>‹#›</a:t>
            </a:fld>
            <a:endParaRPr lang="en-US"/>
          </a:p>
        </p:txBody>
      </p:sp>
    </p:spTree>
    <p:extLst>
      <p:ext uri="{BB962C8B-B14F-4D97-AF65-F5344CB8AC3E}">
        <p14:creationId xmlns:p14="http://schemas.microsoft.com/office/powerpoint/2010/main" val="1918181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1" Type="http://schemas.openxmlformats.org/officeDocument/2006/relationships/hyperlink" Target="http://en.wikipedia.org/wiki/Text-based_user_interface" TargetMode="External"/><Relationship Id="rId12" Type="http://schemas.openxmlformats.org/officeDocument/2006/relationships/hyperlink" Target="http://en.wikipedia.org/wiki/Learning_curve" TargetMode="External"/><Relationship Id="rId13" Type="http://schemas.openxmlformats.org/officeDocument/2006/relationships/hyperlink" Target="http://en.wikipedia.org/wiki/Command-line_interface" TargetMode="External"/><Relationship Id="rId14" Type="http://schemas.openxmlformats.org/officeDocument/2006/relationships/hyperlink" Target="http://en.wikipedia.org/wiki/Graphical_user_interface#cite_note-computerhope.com-3" TargetMode="External"/><Relationship Id="rId15" Type="http://schemas.openxmlformats.org/officeDocument/2006/relationships/hyperlink" Target="http://en.wikipedia.org/wiki/Graphical_user_interface#cite_note-blogs.technet.com-4" TargetMode="External"/><Relationship Id="rId16" Type="http://schemas.openxmlformats.org/officeDocument/2006/relationships/hyperlink" Target="http://en.wikipedia.org/wiki/Computer_keyboard" TargetMode="External"/><Relationship Id="rId1" Type="http://schemas.openxmlformats.org/officeDocument/2006/relationships/notesMaster" Target="../notesMasters/notesMaster1.xml"/><Relationship Id="rId2" Type="http://schemas.openxmlformats.org/officeDocument/2006/relationships/slide" Target="../slides/slide19.xml"/><Relationship Id="rId3" Type="http://schemas.openxmlformats.org/officeDocument/2006/relationships/hyperlink" Target="http://en.wikipedia.org/wiki/Computing" TargetMode="External"/><Relationship Id="rId4" Type="http://schemas.openxmlformats.org/officeDocument/2006/relationships/hyperlink" Target="http://en.wikipedia.org/wiki/Graphical_user_interface#cite_note-1" TargetMode="External"/><Relationship Id="rId5" Type="http://schemas.openxmlformats.org/officeDocument/2006/relationships/hyperlink" Target="http://en.wikipedia.org/wiki/Graphical_user_interface#cite_note-2" TargetMode="External"/><Relationship Id="rId6" Type="http://schemas.openxmlformats.org/officeDocument/2006/relationships/hyperlink" Target="http://en.wikipedia.org/wiki/User_interface" TargetMode="External"/><Relationship Id="rId7" Type="http://schemas.openxmlformats.org/officeDocument/2006/relationships/hyperlink" Target="http://en.wikipedia.org/wiki/User_(computing)" TargetMode="External"/><Relationship Id="rId8" Type="http://schemas.openxmlformats.org/officeDocument/2006/relationships/hyperlink" Target="http://en.wikipedia.org/wiki/Human%E2%80%93computer_interaction" TargetMode="External"/><Relationship Id="rId9" Type="http://schemas.openxmlformats.org/officeDocument/2006/relationships/hyperlink" Target="http://en.wikipedia.org/wiki/Icon_(computing)" TargetMode="External"/><Relationship Id="rId10" Type="http://schemas.openxmlformats.org/officeDocument/2006/relationships/hyperlink" Target="http://en.wikipedia.org/wiki/Secondary_notation"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1AA716-49A7-404D-8417-AC7B84A702E5}" type="slidenum">
              <a:rPr lang="en-US" smtClean="0"/>
              <a:pPr/>
              <a:t>1</a:t>
            </a:fld>
            <a:endParaRPr lang="en-US"/>
          </a:p>
        </p:txBody>
      </p:sp>
    </p:spTree>
    <p:extLst>
      <p:ext uri="{BB962C8B-B14F-4D97-AF65-F5344CB8AC3E}">
        <p14:creationId xmlns:p14="http://schemas.microsoft.com/office/powerpoint/2010/main" val="21136023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1AA716-49A7-404D-8417-AC7B84A702E5}" type="slidenum">
              <a:rPr lang="en-US" smtClean="0"/>
              <a:pPr/>
              <a:t>35</a:t>
            </a:fld>
            <a:endParaRPr lang="en-US"/>
          </a:p>
        </p:txBody>
      </p:sp>
    </p:spTree>
    <p:extLst>
      <p:ext uri="{BB962C8B-B14F-4D97-AF65-F5344CB8AC3E}">
        <p14:creationId xmlns:p14="http://schemas.microsoft.com/office/powerpoint/2010/main" val="23783084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http://en.wikipedia.org/wiki/.NET_Framework</a:t>
            </a:r>
          </a:p>
          <a:p>
            <a:r>
              <a:rPr lang="en-US" dirty="0"/>
              <a:t>https://</a:t>
            </a:r>
            <a:r>
              <a:rPr lang="en-US" dirty="0" err="1"/>
              <a:t>chienuit.wordpress.com</a:t>
            </a:r>
            <a:r>
              <a:rPr lang="en-US" dirty="0"/>
              <a:t>/2010/10/04/qu%E1%BA%A3n-l-b%E1%BB%99-nh%E1%BB%9B-trong-net-garbage-collection</a:t>
            </a:r>
            <a:r>
              <a:rPr lang="en-US" dirty="0" smtClean="0"/>
              <a:t>/</a:t>
            </a:r>
          </a:p>
          <a:p>
            <a:r>
              <a:rPr lang="en-US" dirty="0" smtClean="0"/>
              <a:t>https://</a:t>
            </a:r>
            <a:r>
              <a:rPr lang="en-US" dirty="0" err="1" smtClean="0"/>
              <a:t>www.quora.com</a:t>
            </a:r>
            <a:r>
              <a:rPr lang="en-US" dirty="0" smtClean="0"/>
              <a:t>/What-is-the-programming-market-share-of-Java-vs-NET-Technologies-vs-C++?share=1&amp;srid=to0t</a:t>
            </a:r>
            <a:endParaRPr lang="en-US" dirty="0"/>
          </a:p>
        </p:txBody>
      </p:sp>
      <p:sp>
        <p:nvSpPr>
          <p:cNvPr id="4" name="Slide Number Placeholder 3"/>
          <p:cNvSpPr>
            <a:spLocks noGrp="1"/>
          </p:cNvSpPr>
          <p:nvPr>
            <p:ph type="sldNum" sz="quarter" idx="10"/>
          </p:nvPr>
        </p:nvSpPr>
        <p:spPr/>
        <p:txBody>
          <a:bodyPr/>
          <a:lstStyle/>
          <a:p>
            <a:fld id="{9E1AA716-49A7-404D-8417-AC7B84A702E5}" type="slidenum">
              <a:rPr lang="en-US" smtClean="0"/>
              <a:pPr/>
              <a:t>53</a:t>
            </a:fld>
            <a:endParaRPr lang="en-US"/>
          </a:p>
        </p:txBody>
      </p:sp>
    </p:spTree>
    <p:extLst>
      <p:ext uri="{BB962C8B-B14F-4D97-AF65-F5344CB8AC3E}">
        <p14:creationId xmlns:p14="http://schemas.microsoft.com/office/powerpoint/2010/main" val="40568968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1AA716-49A7-404D-8417-AC7B84A702E5}" type="slidenum">
              <a:rPr lang="en-US" smtClean="0"/>
              <a:pPr/>
              <a:t>54</a:t>
            </a:fld>
            <a:endParaRPr lang="en-US"/>
          </a:p>
        </p:txBody>
      </p:sp>
    </p:spTree>
    <p:extLst>
      <p:ext uri="{BB962C8B-B14F-4D97-AF65-F5344CB8AC3E}">
        <p14:creationId xmlns:p14="http://schemas.microsoft.com/office/powerpoint/2010/main" val="18905091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824E50-D993-43CC-A4E3-39974E4A4AEA}" type="slidenum">
              <a:rPr lang="en-US"/>
              <a:pPr/>
              <a:t>56</a:t>
            </a:fld>
            <a:endParaRPr lang="en-US"/>
          </a:p>
        </p:txBody>
      </p:sp>
      <p:sp>
        <p:nvSpPr>
          <p:cNvPr id="975874" name="Rectangle 2"/>
          <p:cNvSpPr>
            <a:spLocks noGrp="1" noRot="1" noChangeAspect="1" noChangeArrowheads="1" noTextEdit="1"/>
          </p:cNvSpPr>
          <p:nvPr>
            <p:ph type="sldImg"/>
          </p:nvPr>
        </p:nvSpPr>
        <p:spPr bwMode="auto">
          <a:xfrm>
            <a:off x="1144588" y="685800"/>
            <a:ext cx="4570412" cy="3429000"/>
          </a:xfrm>
          <a:prstGeom prst="rect">
            <a:avLst/>
          </a:prstGeom>
          <a:solidFill>
            <a:srgbClr val="FFFFFF"/>
          </a:solidFill>
          <a:ln>
            <a:solidFill>
              <a:srgbClr val="000000"/>
            </a:solidFill>
            <a:miter lim="800000"/>
            <a:headEnd/>
            <a:tailEnd/>
          </a:ln>
        </p:spPr>
      </p:sp>
      <p:sp>
        <p:nvSpPr>
          <p:cNvPr id="975875" name="Rectangle 3"/>
          <p:cNvSpPr>
            <a:spLocks noGrp="1" noChangeArrowheads="1"/>
          </p:cNvSpPr>
          <p:nvPr>
            <p:ph type="body" idx="1"/>
          </p:nvPr>
        </p:nvSpPr>
        <p:spPr bwMode="auto">
          <a:xfrm>
            <a:off x="228912" y="4342892"/>
            <a:ext cx="6400177" cy="4114565"/>
          </a:xfrm>
          <a:prstGeom prst="rect">
            <a:avLst/>
          </a:prstGeom>
          <a:solidFill>
            <a:srgbClr val="FFFFFF"/>
          </a:solidFill>
          <a:ln>
            <a:solidFill>
              <a:srgbClr val="000000"/>
            </a:solidFill>
            <a:miter lim="800000"/>
            <a:headEnd/>
            <a:tailEnd/>
          </a:ln>
        </p:spPr>
        <p:txBody>
          <a:bodyPr lIns="91432" tIns="45717" rIns="91432" bIns="45717"/>
          <a:lstStyle/>
          <a:p>
            <a:endParaRPr lang="en-US" dirty="0"/>
          </a:p>
        </p:txBody>
      </p:sp>
    </p:spTree>
    <p:extLst>
      <p:ext uri="{BB962C8B-B14F-4D97-AF65-F5344CB8AC3E}">
        <p14:creationId xmlns:p14="http://schemas.microsoft.com/office/powerpoint/2010/main" val="36659916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Native code</a:t>
            </a:r>
            <a:r>
              <a:rPr lang="en-US" sz="1200" b="0" i="0" kern="1200" dirty="0">
                <a:solidFill>
                  <a:schemeClr val="tx1"/>
                </a:solidFill>
                <a:effectLst/>
                <a:latin typeface="+mn-lt"/>
                <a:ea typeface="+mn-ea"/>
                <a:cs typeface="+mn-cs"/>
              </a:rPr>
              <a:t> is machine </a:t>
            </a:r>
            <a:r>
              <a:rPr lang="en-US" sz="1200" b="1" i="0" kern="1200" dirty="0">
                <a:solidFill>
                  <a:schemeClr val="tx1"/>
                </a:solidFill>
                <a:effectLst/>
                <a:latin typeface="+mn-lt"/>
                <a:ea typeface="+mn-ea"/>
                <a:cs typeface="+mn-cs"/>
              </a:rPr>
              <a:t>code</a:t>
            </a:r>
            <a:r>
              <a:rPr lang="en-US" sz="1200" b="0" i="0" kern="1200" dirty="0">
                <a:solidFill>
                  <a:schemeClr val="tx1"/>
                </a:solidFill>
                <a:effectLst/>
                <a:latin typeface="+mn-lt"/>
                <a:ea typeface="+mn-ea"/>
                <a:cs typeface="+mn-cs"/>
              </a:rPr>
              <a:t> executed directly by the CPU. This is in contrast to .NET </a:t>
            </a:r>
            <a:r>
              <a:rPr lang="en-US" sz="1200" b="0" i="0" kern="1200" dirty="0" err="1">
                <a:solidFill>
                  <a:schemeClr val="tx1"/>
                </a:solidFill>
                <a:effectLst/>
                <a:latin typeface="+mn-lt"/>
                <a:ea typeface="+mn-ea"/>
                <a:cs typeface="+mn-cs"/>
              </a:rPr>
              <a:t>bytecode</a:t>
            </a:r>
            <a:r>
              <a:rPr lang="en-US" sz="1200" b="0" i="0" kern="1200" dirty="0">
                <a:solidFill>
                  <a:schemeClr val="tx1"/>
                </a:solidFill>
                <a:effectLst/>
                <a:latin typeface="+mn-lt"/>
                <a:ea typeface="+mn-ea"/>
                <a:cs typeface="+mn-cs"/>
              </a:rPr>
              <a:t>, which is interpreted by the .NET virtual machine. </a:t>
            </a:r>
            <a:r>
              <a:rPr lang="en-US" sz="1200" b="1" i="0" kern="1200" dirty="0">
                <a:solidFill>
                  <a:schemeClr val="tx1"/>
                </a:solidFill>
                <a:effectLst/>
                <a:latin typeface="+mn-lt"/>
                <a:ea typeface="+mn-ea"/>
                <a:cs typeface="+mn-cs"/>
              </a:rPr>
              <a:t>Native </a:t>
            </a:r>
            <a:r>
              <a:rPr lang="en-US" sz="1200" b="1" i="0" kern="1200" dirty="0" err="1">
                <a:solidFill>
                  <a:schemeClr val="tx1"/>
                </a:solidFill>
                <a:effectLst/>
                <a:latin typeface="+mn-lt"/>
                <a:ea typeface="+mn-ea"/>
                <a:cs typeface="+mn-cs"/>
              </a:rPr>
              <a:t>code</a:t>
            </a:r>
            <a:r>
              <a:rPr lang="en-US" sz="1200" b="0" i="0" kern="1200" dirty="0" err="1">
                <a:solidFill>
                  <a:schemeClr val="tx1"/>
                </a:solidFill>
                <a:effectLst/>
                <a:latin typeface="+mn-lt"/>
                <a:ea typeface="+mn-ea"/>
                <a:cs typeface="+mn-cs"/>
              </a:rPr>
              <a:t>doesn't</a:t>
            </a:r>
            <a:r>
              <a:rPr lang="en-US" sz="1200" b="0" i="0" kern="1200" dirty="0">
                <a:solidFill>
                  <a:schemeClr val="tx1"/>
                </a:solidFill>
                <a:effectLst/>
                <a:latin typeface="+mn-lt"/>
                <a:ea typeface="+mn-ea"/>
                <a:cs typeface="+mn-cs"/>
              </a:rPr>
              <a:t> run on the Common Language Runtime (CLR). An example would be a non-managed C++ </a:t>
            </a:r>
            <a:endParaRPr lang="en-US" dirty="0"/>
          </a:p>
        </p:txBody>
      </p:sp>
      <p:sp>
        <p:nvSpPr>
          <p:cNvPr id="4" name="Slide Number Placeholder 3"/>
          <p:cNvSpPr>
            <a:spLocks noGrp="1"/>
          </p:cNvSpPr>
          <p:nvPr>
            <p:ph type="sldNum" sz="quarter" idx="10"/>
          </p:nvPr>
        </p:nvSpPr>
        <p:spPr/>
        <p:txBody>
          <a:bodyPr/>
          <a:lstStyle/>
          <a:p>
            <a:fld id="{9E1AA716-49A7-404D-8417-AC7B84A702E5}" type="slidenum">
              <a:rPr lang="en-US" smtClean="0"/>
              <a:pPr/>
              <a:t>59</a:t>
            </a:fld>
            <a:endParaRPr lang="en-US"/>
          </a:p>
        </p:txBody>
      </p:sp>
    </p:spTree>
    <p:extLst>
      <p:ext uri="{BB962C8B-B14F-4D97-AF65-F5344CB8AC3E}">
        <p14:creationId xmlns:p14="http://schemas.microsoft.com/office/powerpoint/2010/main" val="38702218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ECE566-30BC-4F66-A4E6-9493EF332E90}" type="slidenum">
              <a:rPr lang="en-US"/>
              <a:pPr/>
              <a:t>65</a:t>
            </a:fld>
            <a:endParaRPr lang="en-US"/>
          </a:p>
        </p:txBody>
      </p:sp>
      <p:sp>
        <p:nvSpPr>
          <p:cNvPr id="94210" name="Rectangle 2"/>
          <p:cNvSpPr>
            <a:spLocks noGrp="1" noRot="1" noChangeAspect="1" noChangeArrowheads="1" noTextEdit="1"/>
          </p:cNvSpPr>
          <p:nvPr>
            <p:ph type="sldImg"/>
          </p:nvPr>
        </p:nvSpPr>
        <p:spPr>
          <a:xfrm>
            <a:off x="1150938" y="692150"/>
            <a:ext cx="4556125" cy="3416300"/>
          </a:xfrm>
          <a:ln/>
        </p:spPr>
      </p:sp>
      <p:sp>
        <p:nvSpPr>
          <p:cNvPr id="94211" name="Rectangle 3"/>
          <p:cNvSpPr>
            <a:spLocks noGrp="1" noChangeArrowheads="1"/>
          </p:cNvSpPr>
          <p:nvPr>
            <p:ph type="body" idx="1"/>
          </p:nvPr>
        </p:nvSpPr>
        <p:spPr>
          <a:xfrm>
            <a:off x="914400" y="4343520"/>
            <a:ext cx="5029200" cy="4114246"/>
          </a:xfrm>
        </p:spPr>
        <p:txBody>
          <a:bodyPr/>
          <a:lstStyle/>
          <a:p>
            <a:endParaRPr lang="en-US"/>
          </a:p>
        </p:txBody>
      </p:sp>
    </p:spTree>
    <p:extLst>
      <p:ext uri="{BB962C8B-B14F-4D97-AF65-F5344CB8AC3E}">
        <p14:creationId xmlns:p14="http://schemas.microsoft.com/office/powerpoint/2010/main" val="30546381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http://en.wikipedia.org/wiki/Microsoft_Visual_Studio</a:t>
            </a:r>
          </a:p>
        </p:txBody>
      </p:sp>
      <p:sp>
        <p:nvSpPr>
          <p:cNvPr id="4" name="Slide Number Placeholder 3"/>
          <p:cNvSpPr>
            <a:spLocks noGrp="1"/>
          </p:cNvSpPr>
          <p:nvPr>
            <p:ph type="sldNum" sz="quarter" idx="10"/>
          </p:nvPr>
        </p:nvSpPr>
        <p:spPr/>
        <p:txBody>
          <a:bodyPr/>
          <a:lstStyle/>
          <a:p>
            <a:fld id="{9E1AA716-49A7-404D-8417-AC7B84A702E5}" type="slidenum">
              <a:rPr lang="en-US" smtClean="0"/>
              <a:pPr/>
              <a:t>75</a:t>
            </a:fld>
            <a:endParaRPr lang="en-US"/>
          </a:p>
        </p:txBody>
      </p:sp>
    </p:spTree>
    <p:extLst>
      <p:ext uri="{BB962C8B-B14F-4D97-AF65-F5344CB8AC3E}">
        <p14:creationId xmlns:p14="http://schemas.microsoft.com/office/powerpoint/2010/main" val="35621924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Peek Definition:</a:t>
            </a:r>
            <a:r>
              <a:rPr lang="en-US" baseline="0" dirty="0"/>
              <a:t> </a:t>
            </a:r>
            <a:r>
              <a:rPr lang="en-US" dirty="0"/>
              <a:t>http://hieusensei.com/kham-pha-visual-studio-2013-phan-2/</a:t>
            </a:r>
          </a:p>
          <a:p>
            <a:r>
              <a:rPr lang="en-US" dirty="0"/>
              <a:t>Code</a:t>
            </a:r>
            <a:r>
              <a:rPr lang="en-US" baseline="0" dirty="0"/>
              <a:t> Lens: </a:t>
            </a:r>
            <a:r>
              <a:rPr lang="en-US" dirty="0"/>
              <a:t>http://hieusensei.com/kham-pha-visual-studio-2013-phan-5/</a:t>
            </a:r>
          </a:p>
          <a:p>
            <a:r>
              <a:rPr lang="en-US"/>
              <a:t>http://www.visualstudio.com/en-us/explore/features-overview-vs.aspx</a:t>
            </a:r>
            <a:endParaRPr lang="en-US" dirty="0"/>
          </a:p>
        </p:txBody>
      </p:sp>
      <p:sp>
        <p:nvSpPr>
          <p:cNvPr id="4" name="Slide Number Placeholder 3"/>
          <p:cNvSpPr>
            <a:spLocks noGrp="1"/>
          </p:cNvSpPr>
          <p:nvPr>
            <p:ph type="sldNum" sz="quarter" idx="10"/>
          </p:nvPr>
        </p:nvSpPr>
        <p:spPr/>
        <p:txBody>
          <a:bodyPr/>
          <a:lstStyle/>
          <a:p>
            <a:fld id="{9E1AA716-49A7-404D-8417-AC7B84A702E5}" type="slidenum">
              <a:rPr lang="en-US" smtClean="0"/>
              <a:pPr/>
              <a:t>78</a:t>
            </a:fld>
            <a:endParaRPr lang="en-US"/>
          </a:p>
        </p:txBody>
      </p:sp>
    </p:spTree>
    <p:extLst>
      <p:ext uri="{BB962C8B-B14F-4D97-AF65-F5344CB8AC3E}">
        <p14:creationId xmlns:p14="http://schemas.microsoft.com/office/powerpoint/2010/main" val="2611209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http://en.wikipedia.org/wiki/Windows_Server</a:t>
            </a:r>
          </a:p>
        </p:txBody>
      </p:sp>
      <p:sp>
        <p:nvSpPr>
          <p:cNvPr id="4" name="Slide Number Placeholder 3"/>
          <p:cNvSpPr>
            <a:spLocks noGrp="1"/>
          </p:cNvSpPr>
          <p:nvPr>
            <p:ph type="sldNum" sz="quarter" idx="10"/>
          </p:nvPr>
        </p:nvSpPr>
        <p:spPr/>
        <p:txBody>
          <a:bodyPr/>
          <a:lstStyle/>
          <a:p>
            <a:fld id="{9E1AA716-49A7-404D-8417-AC7B84A702E5}" type="slidenum">
              <a:rPr lang="en-US" smtClean="0"/>
              <a:pPr/>
              <a:t>5</a:t>
            </a:fld>
            <a:endParaRPr lang="en-US"/>
          </a:p>
        </p:txBody>
      </p:sp>
    </p:spTree>
    <p:extLst>
      <p:ext uri="{BB962C8B-B14F-4D97-AF65-F5344CB8AC3E}">
        <p14:creationId xmlns:p14="http://schemas.microsoft.com/office/powerpoint/2010/main" val="184751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http://en.wikipedia.org/wiki/Microsoft_Windows</a:t>
            </a:r>
          </a:p>
          <a:p>
            <a:r>
              <a:rPr lang="en-US" dirty="0"/>
              <a:t>http://windows.microsoft.com/en-us/windows/preview-iso</a:t>
            </a:r>
          </a:p>
          <a:p>
            <a:r>
              <a:rPr lang="en-US" dirty="0"/>
              <a:t>http://www.networkworld.com/article/2691814/software/why-did-microsoft-skip-windows-9-and-jump-to-windows-10.html</a:t>
            </a:r>
          </a:p>
          <a:p>
            <a:r>
              <a:rPr lang="en-US" dirty="0"/>
              <a:t>http://my.teslamotors.com/models/design</a:t>
            </a:r>
          </a:p>
        </p:txBody>
      </p:sp>
      <p:sp>
        <p:nvSpPr>
          <p:cNvPr id="4" name="Slide Number Placeholder 3"/>
          <p:cNvSpPr>
            <a:spLocks noGrp="1"/>
          </p:cNvSpPr>
          <p:nvPr>
            <p:ph type="sldNum" sz="quarter" idx="10"/>
          </p:nvPr>
        </p:nvSpPr>
        <p:spPr/>
        <p:txBody>
          <a:bodyPr/>
          <a:lstStyle/>
          <a:p>
            <a:fld id="{9E1AA716-49A7-404D-8417-AC7B84A702E5}" type="slidenum">
              <a:rPr lang="en-US" smtClean="0"/>
              <a:pPr/>
              <a:t>6</a:t>
            </a:fld>
            <a:endParaRPr lang="en-US"/>
          </a:p>
        </p:txBody>
      </p:sp>
    </p:spTree>
    <p:extLst>
      <p:ext uri="{BB962C8B-B14F-4D97-AF65-F5344CB8AC3E}">
        <p14:creationId xmlns:p14="http://schemas.microsoft.com/office/powerpoint/2010/main" val="28190506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200" b="0" i="0" kern="1200" dirty="0">
                <a:solidFill>
                  <a:schemeClr val="tx1"/>
                </a:solidFill>
                <a:effectLst/>
                <a:latin typeface="+mn-lt"/>
                <a:ea typeface="+mn-ea"/>
                <a:cs typeface="+mn-cs"/>
              </a:rPr>
              <a:t>32/64 bit: http://topthuthuat.com/thu-thuat/so-sanh-su-khac-biet-giua-window-32bit-va-64bit</a:t>
            </a:r>
          </a:p>
          <a:p>
            <a:pPr marL="0" indent="0">
              <a:buFontTx/>
              <a:buNone/>
            </a:pPr>
            <a:r>
              <a:rPr lang="en-US" sz="1200" b="0" i="0" kern="1200" dirty="0">
                <a:solidFill>
                  <a:schemeClr val="tx1"/>
                </a:solidFill>
                <a:effectLst/>
                <a:latin typeface="+mn-lt"/>
                <a:ea typeface="+mn-ea"/>
                <a:cs typeface="+mn-cs"/>
              </a:rPr>
              <a:t>http://support.microsoft.com/kb/958406/vi-vn</a:t>
            </a:r>
          </a:p>
          <a:p>
            <a:pPr marL="0" indent="0">
              <a:buFontTx/>
              <a:buNone/>
            </a:pPr>
            <a:r>
              <a:rPr lang="en-US" sz="1200" b="0" i="0" kern="1200" dirty="0">
                <a:solidFill>
                  <a:schemeClr val="tx1"/>
                </a:solidFill>
                <a:effectLst/>
                <a:latin typeface="+mn-lt"/>
                <a:ea typeface="+mn-ea"/>
                <a:cs typeface="+mn-cs"/>
              </a:rPr>
              <a:t>http://forums.cnet.com/7723-6142_102-366427/calculate-max-ram-size-and-harddisk-size-for-32-an-64-bit-os/</a:t>
            </a:r>
          </a:p>
          <a:p>
            <a:pPr marL="0" indent="0">
              <a:buFontTx/>
              <a:buNone/>
            </a:pPr>
            <a:r>
              <a:rPr lang="en-US" sz="1200" b="0" i="0" kern="1200" dirty="0">
                <a:solidFill>
                  <a:schemeClr val="tx1"/>
                </a:solidFill>
                <a:effectLst/>
                <a:latin typeface="+mn-lt"/>
                <a:ea typeface="+mn-ea"/>
                <a:cs typeface="+mn-cs"/>
              </a:rPr>
              <a:t>File</a:t>
            </a:r>
            <a:r>
              <a:rPr lang="en-US" sz="1200" b="0" i="0" kern="1200" baseline="0" dirty="0">
                <a:solidFill>
                  <a:schemeClr val="tx1"/>
                </a:solidFill>
                <a:effectLst/>
                <a:latin typeface="+mn-lt"/>
                <a:ea typeface="+mn-ea"/>
                <a:cs typeface="+mn-cs"/>
              </a:rPr>
              <a:t> System – FAT, NTFS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 GUI</a:t>
            </a:r>
          </a:p>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a:rPr>
              <a:t>computing</a:t>
            </a:r>
            <a:r>
              <a:rPr lang="en-US" sz="1200" b="0" i="0" kern="1200" dirty="0">
                <a:solidFill>
                  <a:schemeClr val="tx1"/>
                </a:solidFill>
                <a:effectLst/>
                <a:latin typeface="+mn-lt"/>
                <a:ea typeface="+mn-ea"/>
                <a:cs typeface="+mn-cs"/>
              </a:rPr>
              <a:t>, a </a:t>
            </a:r>
            <a:r>
              <a:rPr lang="en-US" sz="1200" b="1" i="0" kern="1200" dirty="0">
                <a:solidFill>
                  <a:schemeClr val="tx1"/>
                </a:solidFill>
                <a:effectLst/>
                <a:latin typeface="+mn-lt"/>
                <a:ea typeface="+mn-ea"/>
                <a:cs typeface="+mn-cs"/>
              </a:rPr>
              <a:t>graphical user interface</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GUI</a:t>
            </a:r>
            <a:r>
              <a:rPr lang="en-US" sz="1200" b="0" i="0" kern="1200" dirty="0">
                <a:solidFill>
                  <a:schemeClr val="tx1"/>
                </a:solidFill>
                <a:effectLst/>
                <a:latin typeface="+mn-lt"/>
                <a:ea typeface="+mn-ea"/>
                <a:cs typeface="+mn-cs"/>
              </a:rPr>
              <a:t>,</a:t>
            </a:r>
            <a:r>
              <a:rPr lang="en-US" sz="1200" b="0" i="0" u="none" strike="noStrike" kern="1200" baseline="30000" dirty="0">
                <a:solidFill>
                  <a:schemeClr val="tx1"/>
                </a:solidFill>
                <a:effectLst/>
                <a:latin typeface="+mn-lt"/>
                <a:ea typeface="+mn-ea"/>
                <a:cs typeface="+mn-cs"/>
                <a:hlinkClick r:id="rId4"/>
              </a:rPr>
              <a:t>[1]</a:t>
            </a:r>
            <a:r>
              <a:rPr lang="en-US" sz="1200" b="0" i="0" kern="1200" dirty="0">
                <a:solidFill>
                  <a:schemeClr val="tx1"/>
                </a:solidFill>
                <a:effectLst/>
                <a:latin typeface="+mn-lt"/>
                <a:ea typeface="+mn-ea"/>
                <a:cs typeface="+mn-cs"/>
              </a:rPr>
              <a:t> sometimes pronounced "gooey" or "gee-you-eye")</a:t>
            </a:r>
            <a:r>
              <a:rPr lang="en-US" sz="1200" b="0" i="0" u="none" strike="noStrike" kern="1200" baseline="30000" dirty="0">
                <a:solidFill>
                  <a:schemeClr val="tx1"/>
                </a:solidFill>
                <a:effectLst/>
                <a:latin typeface="+mn-lt"/>
                <a:ea typeface="+mn-ea"/>
                <a:cs typeface="+mn-cs"/>
                <a:hlinkClick r:id="rId5"/>
              </a:rPr>
              <a:t>[2]</a:t>
            </a:r>
            <a:r>
              <a:rPr lang="en-US" sz="1200" b="0" i="0" kern="1200" dirty="0">
                <a:solidFill>
                  <a:schemeClr val="tx1"/>
                </a:solidFill>
                <a:effectLst/>
                <a:latin typeface="+mn-lt"/>
                <a:ea typeface="+mn-ea"/>
                <a:cs typeface="+mn-cs"/>
              </a:rPr>
              <a:t> is a type of </a:t>
            </a:r>
            <a:r>
              <a:rPr lang="en-US" sz="1200" b="0" i="0" u="none" strike="noStrike" kern="1200" dirty="0">
                <a:solidFill>
                  <a:schemeClr val="tx1"/>
                </a:solidFill>
                <a:effectLst/>
                <a:latin typeface="+mn-lt"/>
                <a:ea typeface="+mn-ea"/>
                <a:cs typeface="+mn-cs"/>
                <a:hlinkClick r:id="rId6"/>
              </a:rPr>
              <a:t>interface</a:t>
            </a:r>
            <a:r>
              <a:rPr lang="en-US" sz="1200" b="0" i="0" kern="1200" dirty="0">
                <a:solidFill>
                  <a:schemeClr val="tx1"/>
                </a:solidFill>
                <a:effectLst/>
                <a:latin typeface="+mn-lt"/>
                <a:ea typeface="+mn-ea"/>
                <a:cs typeface="+mn-cs"/>
              </a:rPr>
              <a:t> that </a:t>
            </a:r>
            <a:r>
              <a:rPr lang="en-US" sz="1200" b="0" i="0" kern="1200" dirty="0" err="1">
                <a:solidFill>
                  <a:schemeClr val="tx1"/>
                </a:solidFill>
                <a:effectLst/>
                <a:latin typeface="+mn-lt"/>
                <a:ea typeface="+mn-ea"/>
                <a:cs typeface="+mn-cs"/>
              </a:rPr>
              <a:t>allows</a:t>
            </a:r>
            <a:r>
              <a:rPr lang="en-US" sz="1200" b="0" i="0" u="none" strike="noStrike" kern="1200" dirty="0" err="1">
                <a:solidFill>
                  <a:schemeClr val="tx1"/>
                </a:solidFill>
                <a:effectLst/>
                <a:latin typeface="+mn-lt"/>
                <a:ea typeface="+mn-ea"/>
                <a:cs typeface="+mn-cs"/>
                <a:hlinkClick r:id="rId7"/>
              </a:rPr>
              <a:t>users</a:t>
            </a:r>
            <a:r>
              <a:rPr lang="en-US" sz="1200" b="0" i="0" kern="1200" dirty="0">
                <a:solidFill>
                  <a:schemeClr val="tx1"/>
                </a:solidFill>
                <a:effectLst/>
                <a:latin typeface="+mn-lt"/>
                <a:ea typeface="+mn-ea"/>
                <a:cs typeface="+mn-cs"/>
              </a:rPr>
              <a:t> to </a:t>
            </a:r>
            <a:r>
              <a:rPr lang="en-US" sz="1200" b="0" i="0" u="none" strike="noStrike" kern="1200" dirty="0">
                <a:solidFill>
                  <a:schemeClr val="tx1"/>
                </a:solidFill>
                <a:effectLst/>
                <a:latin typeface="+mn-lt"/>
                <a:ea typeface="+mn-ea"/>
                <a:cs typeface="+mn-cs"/>
                <a:hlinkClick r:id="rId8"/>
              </a:rPr>
              <a:t>interact with electronic devices</a:t>
            </a:r>
            <a:r>
              <a:rPr lang="en-US" sz="1200" b="0" i="0" kern="1200" dirty="0">
                <a:solidFill>
                  <a:schemeClr val="tx1"/>
                </a:solidFill>
                <a:effectLst/>
                <a:latin typeface="+mn-lt"/>
                <a:ea typeface="+mn-ea"/>
                <a:cs typeface="+mn-cs"/>
              </a:rPr>
              <a:t> through graphical </a:t>
            </a:r>
            <a:r>
              <a:rPr lang="en-US" sz="1200" b="0" i="0" u="none" strike="noStrike" kern="1200" dirty="0">
                <a:solidFill>
                  <a:schemeClr val="tx1"/>
                </a:solidFill>
                <a:effectLst/>
                <a:latin typeface="+mn-lt"/>
                <a:ea typeface="+mn-ea"/>
                <a:cs typeface="+mn-cs"/>
                <a:hlinkClick r:id="rId9"/>
              </a:rPr>
              <a:t>icons</a:t>
            </a:r>
            <a:r>
              <a:rPr lang="en-US" sz="1200" b="0" i="0" kern="1200" dirty="0">
                <a:solidFill>
                  <a:schemeClr val="tx1"/>
                </a:solidFill>
                <a:effectLst/>
                <a:latin typeface="+mn-lt"/>
                <a:ea typeface="+mn-ea"/>
                <a:cs typeface="+mn-cs"/>
              </a:rPr>
              <a:t> and visual indicators such as </a:t>
            </a:r>
            <a:r>
              <a:rPr lang="en-US" sz="1200" b="0" i="0" u="none" strike="noStrike" kern="1200" dirty="0">
                <a:solidFill>
                  <a:schemeClr val="tx1"/>
                </a:solidFill>
                <a:effectLst/>
                <a:latin typeface="+mn-lt"/>
                <a:ea typeface="+mn-ea"/>
                <a:cs typeface="+mn-cs"/>
                <a:hlinkClick r:id="rId10"/>
              </a:rPr>
              <a:t>secondary notation</a:t>
            </a:r>
            <a:r>
              <a:rPr lang="en-US" sz="1200" b="0" i="0" kern="1200" dirty="0">
                <a:solidFill>
                  <a:schemeClr val="tx1"/>
                </a:solidFill>
                <a:effectLst/>
                <a:latin typeface="+mn-lt"/>
                <a:ea typeface="+mn-ea"/>
                <a:cs typeface="+mn-cs"/>
              </a:rPr>
              <a:t>, as opposed to </a:t>
            </a:r>
            <a:r>
              <a:rPr lang="en-US" sz="1200" b="0" i="0" u="none" strike="noStrike" kern="1200" dirty="0">
                <a:solidFill>
                  <a:schemeClr val="tx1"/>
                </a:solidFill>
                <a:effectLst/>
                <a:latin typeface="+mn-lt"/>
                <a:ea typeface="+mn-ea"/>
                <a:cs typeface="+mn-cs"/>
                <a:hlinkClick r:id="rId11"/>
              </a:rPr>
              <a:t>text-based interfaces</a:t>
            </a:r>
            <a:r>
              <a:rPr lang="en-US" sz="1200" b="0" i="0" kern="1200" dirty="0">
                <a:solidFill>
                  <a:schemeClr val="tx1"/>
                </a:solidFill>
                <a:effectLst/>
                <a:latin typeface="+mn-lt"/>
                <a:ea typeface="+mn-ea"/>
                <a:cs typeface="+mn-cs"/>
              </a:rPr>
              <a:t>, typed command labels or text navigation. GUIs were introduced in reaction to the perceived steep </a:t>
            </a:r>
            <a:r>
              <a:rPr lang="en-US" sz="1200" b="0" i="0" u="none" strike="noStrike" kern="1200" dirty="0">
                <a:solidFill>
                  <a:schemeClr val="tx1"/>
                </a:solidFill>
                <a:effectLst/>
                <a:latin typeface="+mn-lt"/>
                <a:ea typeface="+mn-ea"/>
                <a:cs typeface="+mn-cs"/>
                <a:hlinkClick r:id="rId12"/>
              </a:rPr>
              <a:t>learning curve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of</a:t>
            </a:r>
            <a:r>
              <a:rPr lang="en-US" sz="1200" b="0" i="0" u="none" strike="noStrike" kern="1200" dirty="0" err="1">
                <a:solidFill>
                  <a:schemeClr val="tx1"/>
                </a:solidFill>
                <a:effectLst/>
                <a:latin typeface="+mn-lt"/>
                <a:ea typeface="+mn-ea"/>
                <a:cs typeface="+mn-cs"/>
                <a:hlinkClick r:id="rId13"/>
              </a:rPr>
              <a:t>command</a:t>
            </a:r>
            <a:r>
              <a:rPr lang="en-US" sz="1200" b="0" i="0" u="none" strike="noStrike" kern="1200" dirty="0">
                <a:solidFill>
                  <a:schemeClr val="tx1"/>
                </a:solidFill>
                <a:effectLst/>
                <a:latin typeface="+mn-lt"/>
                <a:ea typeface="+mn-ea"/>
                <a:cs typeface="+mn-cs"/>
                <a:hlinkClick r:id="rId13"/>
              </a:rPr>
              <a:t>-line interfaces</a:t>
            </a:r>
            <a:r>
              <a:rPr lang="en-US" sz="1200" b="0" i="0" kern="1200" dirty="0">
                <a:solidFill>
                  <a:schemeClr val="tx1"/>
                </a:solidFill>
                <a:effectLst/>
                <a:latin typeface="+mn-lt"/>
                <a:ea typeface="+mn-ea"/>
                <a:cs typeface="+mn-cs"/>
              </a:rPr>
              <a:t> (CLIs),</a:t>
            </a:r>
            <a:r>
              <a:rPr lang="en-US" sz="1200" b="0" i="0" u="none" strike="noStrike" kern="1200" baseline="30000" dirty="0">
                <a:solidFill>
                  <a:schemeClr val="tx1"/>
                </a:solidFill>
                <a:effectLst/>
                <a:latin typeface="+mn-lt"/>
                <a:ea typeface="+mn-ea"/>
                <a:cs typeface="+mn-cs"/>
                <a:hlinkClick r:id="rId14"/>
              </a:rPr>
              <a:t>[3]</a:t>
            </a:r>
            <a:r>
              <a:rPr lang="en-US" sz="1200" b="0" i="0" u="none" strike="noStrike" kern="1200" baseline="30000" dirty="0">
                <a:solidFill>
                  <a:schemeClr val="tx1"/>
                </a:solidFill>
                <a:effectLst/>
                <a:latin typeface="+mn-lt"/>
                <a:ea typeface="+mn-ea"/>
                <a:cs typeface="+mn-cs"/>
                <a:hlinkClick r:id="rId15"/>
              </a:rPr>
              <a:t>[4][4]</a:t>
            </a:r>
            <a:r>
              <a:rPr lang="en-US" sz="1200" b="0" i="0" kern="1200" dirty="0">
                <a:solidFill>
                  <a:schemeClr val="tx1"/>
                </a:solidFill>
                <a:effectLst/>
                <a:latin typeface="+mn-lt"/>
                <a:ea typeface="+mn-ea"/>
                <a:cs typeface="+mn-cs"/>
              </a:rPr>
              <a:t> which require commands to be typed on the </a:t>
            </a:r>
            <a:r>
              <a:rPr lang="en-US" sz="1200" b="0" i="0" u="none" strike="noStrike" kern="1200" dirty="0">
                <a:solidFill>
                  <a:schemeClr val="tx1"/>
                </a:solidFill>
                <a:effectLst/>
                <a:latin typeface="+mn-lt"/>
                <a:ea typeface="+mn-ea"/>
                <a:cs typeface="+mn-cs"/>
                <a:hlinkClick r:id="rId16"/>
              </a:rPr>
              <a:t>keyboard</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http://en.wikipedia.org/wiki/Graphical_user_interface</a:t>
            </a:r>
          </a:p>
          <a:p>
            <a:r>
              <a:rPr lang="en-US" sz="1200" b="0" i="0" kern="1200" dirty="0">
                <a:solidFill>
                  <a:schemeClr val="tx1"/>
                </a:solidFill>
                <a:effectLst/>
                <a:latin typeface="+mn-lt"/>
                <a:ea typeface="+mn-ea"/>
                <a:cs typeface="+mn-cs"/>
              </a:rPr>
              <a:t>http://www.businessinsider.com/futuristic-user-interfaces-2013-7?op=1</a:t>
            </a:r>
          </a:p>
          <a:p>
            <a:endParaRPr lang="en-US" dirty="0"/>
          </a:p>
        </p:txBody>
      </p:sp>
      <p:sp>
        <p:nvSpPr>
          <p:cNvPr id="4" name="Slide Number Placeholder 3"/>
          <p:cNvSpPr>
            <a:spLocks noGrp="1"/>
          </p:cNvSpPr>
          <p:nvPr>
            <p:ph type="sldNum" sz="quarter" idx="10"/>
          </p:nvPr>
        </p:nvSpPr>
        <p:spPr/>
        <p:txBody>
          <a:bodyPr/>
          <a:lstStyle/>
          <a:p>
            <a:fld id="{9E1AA716-49A7-404D-8417-AC7B84A702E5}" type="slidenum">
              <a:rPr lang="en-US" smtClean="0"/>
              <a:pPr/>
              <a:t>19</a:t>
            </a:fld>
            <a:endParaRPr lang="en-US"/>
          </a:p>
        </p:txBody>
      </p:sp>
    </p:spTree>
    <p:extLst>
      <p:ext uri="{BB962C8B-B14F-4D97-AF65-F5344CB8AC3E}">
        <p14:creationId xmlns:p14="http://schemas.microsoft.com/office/powerpoint/2010/main" val="35008102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1AA716-49A7-404D-8417-AC7B84A702E5}" type="slidenum">
              <a:rPr lang="en-US" smtClean="0"/>
              <a:pPr/>
              <a:t>20</a:t>
            </a:fld>
            <a:endParaRPr lang="en-US"/>
          </a:p>
        </p:txBody>
      </p:sp>
    </p:spTree>
    <p:extLst>
      <p:ext uri="{BB962C8B-B14F-4D97-AF65-F5344CB8AC3E}">
        <p14:creationId xmlns:p14="http://schemas.microsoft.com/office/powerpoint/2010/main" val="1759359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Preemptive: </a:t>
            </a:r>
            <a:r>
              <a:rPr lang="en-US" b="0" dirty="0" err="1"/>
              <a:t>chiếm</a:t>
            </a:r>
            <a:r>
              <a:rPr lang="en-US" b="0" baseline="0" dirty="0"/>
              <a:t> </a:t>
            </a:r>
            <a:r>
              <a:rPr lang="en-US" b="0" baseline="0" dirty="0" err="1"/>
              <a:t>quyền</a:t>
            </a:r>
            <a:endParaRPr lang="en-US" b="0" baseline="0" dirty="0"/>
          </a:p>
          <a:p>
            <a:r>
              <a:rPr lang="en-US" dirty="0"/>
              <a:t>http://en.wikipedia.org/wiki/Preemption_%28computing%29</a:t>
            </a:r>
          </a:p>
        </p:txBody>
      </p:sp>
      <p:sp>
        <p:nvSpPr>
          <p:cNvPr id="4" name="Slide Number Placeholder 3"/>
          <p:cNvSpPr>
            <a:spLocks noGrp="1"/>
          </p:cNvSpPr>
          <p:nvPr>
            <p:ph type="sldNum" sz="quarter" idx="10"/>
          </p:nvPr>
        </p:nvSpPr>
        <p:spPr/>
        <p:txBody>
          <a:bodyPr/>
          <a:lstStyle/>
          <a:p>
            <a:fld id="{9E1AA716-49A7-404D-8417-AC7B84A702E5}" type="slidenum">
              <a:rPr lang="en-US" smtClean="0"/>
              <a:pPr/>
              <a:t>21</a:t>
            </a:fld>
            <a:endParaRPr lang="en-US"/>
          </a:p>
        </p:txBody>
      </p:sp>
    </p:spTree>
    <p:extLst>
      <p:ext uri="{BB962C8B-B14F-4D97-AF65-F5344CB8AC3E}">
        <p14:creationId xmlns:p14="http://schemas.microsoft.com/office/powerpoint/2010/main" val="4021310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chienuit.wordpress.com</a:t>
            </a:r>
            <a:r>
              <a:rPr lang="en-US" dirty="0" smtClean="0"/>
              <a:t>/2010/10/04/qu%E1%BA%A3n-l-b%E1%BB%99-nh%E1%BB%9B-trong-net-garbage-collection/</a:t>
            </a:r>
            <a:endParaRPr lang="en-US" dirty="0"/>
          </a:p>
        </p:txBody>
      </p:sp>
      <p:sp>
        <p:nvSpPr>
          <p:cNvPr id="4" name="Slide Number Placeholder 3"/>
          <p:cNvSpPr>
            <a:spLocks noGrp="1"/>
          </p:cNvSpPr>
          <p:nvPr>
            <p:ph type="sldNum" sz="quarter" idx="10"/>
          </p:nvPr>
        </p:nvSpPr>
        <p:spPr/>
        <p:txBody>
          <a:bodyPr/>
          <a:lstStyle/>
          <a:p>
            <a:fld id="{9E1AA716-49A7-404D-8417-AC7B84A702E5}" type="slidenum">
              <a:rPr lang="en-US" smtClean="0"/>
              <a:pPr/>
              <a:t>22</a:t>
            </a:fld>
            <a:endParaRPr lang="en-US"/>
          </a:p>
        </p:txBody>
      </p:sp>
    </p:spTree>
    <p:extLst>
      <p:ext uri="{BB962C8B-B14F-4D97-AF65-F5344CB8AC3E}">
        <p14:creationId xmlns:p14="http://schemas.microsoft.com/office/powerpoint/2010/main" val="13602392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err="1" smtClean="0">
                <a:latin typeface="Times New Roman" pitchFamily="18" charset="0"/>
                <a:cs typeface="Times New Roman" pitchFamily="18" charset="0"/>
              </a:rPr>
              <a:t>giữa</a:t>
            </a:r>
            <a:r>
              <a:rPr lang="en-US" sz="1200" b="0" dirty="0" smtClean="0">
                <a:latin typeface="Times New Roman" pitchFamily="18" charset="0"/>
                <a:cs typeface="Times New Roman" pitchFamily="18" charset="0"/>
              </a:rPr>
              <a:t> </a:t>
            </a:r>
            <a:r>
              <a:rPr lang="en-US" sz="1200" b="0" dirty="0" err="1" smtClean="0">
                <a:latin typeface="Times New Roman" pitchFamily="18" charset="0"/>
                <a:cs typeface="Times New Roman" pitchFamily="18" charset="0"/>
              </a:rPr>
              <a:t>các</a:t>
            </a:r>
            <a:r>
              <a:rPr lang="en-US" sz="1200" b="0" dirty="0" smtClean="0">
                <a:latin typeface="Times New Roman" pitchFamily="18" charset="0"/>
                <a:cs typeface="Times New Roman" pitchFamily="18" charset="0"/>
              </a:rPr>
              <a:t> </a:t>
            </a:r>
            <a:r>
              <a:rPr lang="en-US" sz="1200" b="0" dirty="0" err="1" smtClean="0">
                <a:latin typeface="Times New Roman" pitchFamily="18" charset="0"/>
                <a:cs typeface="Times New Roman" pitchFamily="18" charset="0"/>
              </a:rPr>
              <a:t>ứng</a:t>
            </a:r>
            <a:r>
              <a:rPr lang="en-US" sz="1200" b="0" dirty="0" smtClean="0">
                <a:latin typeface="Times New Roman" pitchFamily="18" charset="0"/>
                <a:cs typeface="Times New Roman" pitchFamily="18" charset="0"/>
              </a:rPr>
              <a:t> </a:t>
            </a:r>
            <a:r>
              <a:rPr lang="en-US" sz="1200" b="0" dirty="0" err="1" smtClean="0">
                <a:latin typeface="Times New Roman" pitchFamily="18" charset="0"/>
                <a:cs typeface="Times New Roman" pitchFamily="18" charset="0"/>
              </a:rPr>
              <a:t>dụng</a:t>
            </a:r>
            <a:r>
              <a:rPr lang="en-US" sz="1200" b="0" dirty="0" smtClean="0">
                <a:latin typeface="Times New Roman" pitchFamily="18" charset="0"/>
                <a:cs typeface="Times New Roman" pitchFamily="18" charset="0"/>
              </a:rPr>
              <a:t> </a:t>
            </a:r>
            <a:r>
              <a:rPr lang="en-US" sz="1200" b="0" dirty="0" err="1" smtClean="0">
                <a:latin typeface="Times New Roman" pitchFamily="18" charset="0"/>
                <a:cs typeface="Times New Roman" pitchFamily="18" charset="0"/>
              </a:rPr>
              <a:t>với</a:t>
            </a:r>
            <a:r>
              <a:rPr lang="en-US" sz="1200" b="0" dirty="0" smtClean="0">
                <a:latin typeface="Times New Roman" pitchFamily="18" charset="0"/>
                <a:cs typeface="Times New Roman" pitchFamily="18" charset="0"/>
              </a:rPr>
              <a:t> </a:t>
            </a:r>
            <a:r>
              <a:rPr lang="en-US" sz="1200" b="0" dirty="0" err="1" smtClean="0">
                <a:latin typeface="Times New Roman" pitchFamily="18" charset="0"/>
                <a:cs typeface="Times New Roman" pitchFamily="18" charset="0"/>
              </a:rPr>
              <a:t>nhau</a:t>
            </a:r>
            <a:r>
              <a:rPr lang="en-US" sz="1200" b="0" dirty="0" smtClean="0">
                <a:latin typeface="Times New Roman" pitchFamily="18" charset="0"/>
                <a:cs typeface="Times New Roman" pitchFamily="18" charset="0"/>
              </a:rPr>
              <a:t>: </a:t>
            </a:r>
            <a:r>
              <a:rPr lang="en-US" sz="1200" b="0" dirty="0" err="1" smtClean="0">
                <a:latin typeface="Times New Roman" pitchFamily="18" charset="0"/>
                <a:cs typeface="Times New Roman" pitchFamily="18" charset="0"/>
              </a:rPr>
              <a:t>lấ</a:t>
            </a:r>
            <a:r>
              <a:rPr lang="en-US" sz="1200" b="0" baseline="0" dirty="0" err="1" smtClean="0">
                <a:latin typeface="Times New Roman" pitchFamily="18" charset="0"/>
                <a:cs typeface="Times New Roman" pitchFamily="18" charset="0"/>
              </a:rPr>
              <a:t>y</a:t>
            </a:r>
            <a:r>
              <a:rPr lang="en-US" sz="1200" b="0" baseline="0" dirty="0" smtClean="0">
                <a:latin typeface="Times New Roman" pitchFamily="18" charset="0"/>
                <a:cs typeface="Times New Roman" pitchFamily="18" charset="0"/>
              </a:rPr>
              <a:t> </a:t>
            </a:r>
            <a:r>
              <a:rPr lang="en-US" sz="1200" b="0" baseline="0" dirty="0" err="1" smtClean="0">
                <a:latin typeface="Times New Roman" pitchFamily="18" charset="0"/>
                <a:cs typeface="Times New Roman" pitchFamily="18" charset="0"/>
              </a:rPr>
              <a:t>ví</a:t>
            </a:r>
            <a:r>
              <a:rPr lang="en-US" sz="1200" b="0" baseline="0" dirty="0" smtClean="0">
                <a:latin typeface="Times New Roman" pitchFamily="18" charset="0"/>
                <a:cs typeface="Times New Roman" pitchFamily="18" charset="0"/>
              </a:rPr>
              <a:t> </a:t>
            </a:r>
            <a:r>
              <a:rPr lang="en-US" sz="1200" b="0" baseline="0" dirty="0" err="1" smtClean="0">
                <a:latin typeface="Times New Roman" pitchFamily="18" charset="0"/>
                <a:cs typeface="Times New Roman" pitchFamily="18" charset="0"/>
              </a:rPr>
              <a:t>dụ</a:t>
            </a:r>
            <a:r>
              <a:rPr lang="en-US" sz="1200" b="0" baseline="0" dirty="0" smtClean="0">
                <a:latin typeface="Times New Roman" pitchFamily="18" charset="0"/>
                <a:cs typeface="Times New Roman" pitchFamily="18" charset="0"/>
              </a:rPr>
              <a:t> </a:t>
            </a:r>
            <a:r>
              <a:rPr lang="en-US" sz="1200" b="0" baseline="0" dirty="0" err="1" smtClean="0">
                <a:latin typeface="Times New Roman" pitchFamily="18" charset="0"/>
                <a:cs typeface="Times New Roman" pitchFamily="18" charset="0"/>
              </a:rPr>
              <a:t>Unikey</a:t>
            </a:r>
            <a:endParaRPr lang="en-US" dirty="0"/>
          </a:p>
        </p:txBody>
      </p:sp>
      <p:sp>
        <p:nvSpPr>
          <p:cNvPr id="4" name="Slide Number Placeholder 3"/>
          <p:cNvSpPr>
            <a:spLocks noGrp="1"/>
          </p:cNvSpPr>
          <p:nvPr>
            <p:ph type="sldNum" sz="quarter" idx="10"/>
          </p:nvPr>
        </p:nvSpPr>
        <p:spPr/>
        <p:txBody>
          <a:bodyPr/>
          <a:lstStyle/>
          <a:p>
            <a:fld id="{9E1AA716-49A7-404D-8417-AC7B84A702E5}" type="slidenum">
              <a:rPr lang="en-US" smtClean="0"/>
              <a:pPr/>
              <a:t>25</a:t>
            </a:fld>
            <a:endParaRPr lang="en-US"/>
          </a:p>
        </p:txBody>
      </p:sp>
    </p:spTree>
    <p:extLst>
      <p:ext uri="{BB962C8B-B14F-4D97-AF65-F5344CB8AC3E}">
        <p14:creationId xmlns:p14="http://schemas.microsoft.com/office/powerpoint/2010/main" val="12881373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/wiki/C%2B%2B</a:t>
            </a:r>
          </a:p>
          <a:p>
            <a:r>
              <a:rPr lang="en-US" dirty="0" smtClean="0"/>
              <a:t>http</a:t>
            </a:r>
            <a:r>
              <a:rPr lang="en-US" dirty="0"/>
              <a:t>://en.wikipedia.org/wiki/Extensible_Application_Markup_Language</a:t>
            </a:r>
          </a:p>
        </p:txBody>
      </p:sp>
      <p:sp>
        <p:nvSpPr>
          <p:cNvPr id="4" name="Slide Number Placeholder 3"/>
          <p:cNvSpPr>
            <a:spLocks noGrp="1"/>
          </p:cNvSpPr>
          <p:nvPr>
            <p:ph type="sldNum" sz="quarter" idx="10"/>
          </p:nvPr>
        </p:nvSpPr>
        <p:spPr/>
        <p:txBody>
          <a:bodyPr/>
          <a:lstStyle/>
          <a:p>
            <a:fld id="{9E1AA716-49A7-404D-8417-AC7B84A702E5}" type="slidenum">
              <a:rPr lang="en-US" smtClean="0"/>
              <a:pPr/>
              <a:t>27</a:t>
            </a:fld>
            <a:endParaRPr lang="en-US"/>
          </a:p>
        </p:txBody>
      </p:sp>
    </p:spTree>
    <p:extLst>
      <p:ext uri="{BB962C8B-B14F-4D97-AF65-F5344CB8AC3E}">
        <p14:creationId xmlns:p14="http://schemas.microsoft.com/office/powerpoint/2010/main" val="3609367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Flowchart: Document 6"/>
          <p:cNvSpPr/>
          <p:nvPr/>
        </p:nvSpPr>
        <p:spPr>
          <a:xfrm rot="10800000">
            <a:off x="1" y="1520731"/>
            <a:ext cx="9144000" cy="3435579"/>
          </a:xfrm>
          <a:custGeom>
            <a:avLst/>
            <a:gdLst>
              <a:gd name="connsiteX0" fmla="*/ 0 w 21600"/>
              <a:gd name="connsiteY0" fmla="*/ 0 h 18805"/>
              <a:gd name="connsiteX1" fmla="*/ 21600 w 21600"/>
              <a:gd name="connsiteY1" fmla="*/ 0 h 18805"/>
              <a:gd name="connsiteX2" fmla="*/ 21600 w 21600"/>
              <a:gd name="connsiteY2" fmla="*/ 17322 h 18805"/>
              <a:gd name="connsiteX3" fmla="*/ 0 w 21600"/>
              <a:gd name="connsiteY3" fmla="*/ 18805 h 18805"/>
              <a:gd name="connsiteX4" fmla="*/ 0 w 21600"/>
              <a:gd name="connsiteY4" fmla="*/ 0 h 18805"/>
              <a:gd name="connsiteX0" fmla="*/ 0 w 21600"/>
              <a:gd name="connsiteY0" fmla="*/ 0 h 18805"/>
              <a:gd name="connsiteX1" fmla="*/ 21600 w 21600"/>
              <a:gd name="connsiteY1" fmla="*/ 0 h 18805"/>
              <a:gd name="connsiteX2" fmla="*/ 21600 w 21600"/>
              <a:gd name="connsiteY2" fmla="*/ 17322 h 18805"/>
              <a:gd name="connsiteX3" fmla="*/ 0 w 21600"/>
              <a:gd name="connsiteY3" fmla="*/ 18805 h 18805"/>
              <a:gd name="connsiteX4" fmla="*/ 0 w 21600"/>
              <a:gd name="connsiteY4" fmla="*/ 0 h 18805"/>
              <a:gd name="connsiteX0" fmla="*/ 0 w 21600"/>
              <a:gd name="connsiteY0" fmla="*/ 0 h 18916"/>
              <a:gd name="connsiteX1" fmla="*/ 21600 w 21600"/>
              <a:gd name="connsiteY1" fmla="*/ 0 h 18916"/>
              <a:gd name="connsiteX2" fmla="*/ 21600 w 21600"/>
              <a:gd name="connsiteY2" fmla="*/ 17322 h 18916"/>
              <a:gd name="connsiteX3" fmla="*/ 0 w 21600"/>
              <a:gd name="connsiteY3" fmla="*/ 18916 h 18916"/>
              <a:gd name="connsiteX4" fmla="*/ 0 w 21600"/>
              <a:gd name="connsiteY4" fmla="*/ 0 h 18916"/>
              <a:gd name="connsiteX0" fmla="*/ 0 w 21600"/>
              <a:gd name="connsiteY0" fmla="*/ 0 h 18916"/>
              <a:gd name="connsiteX1" fmla="*/ 21600 w 21600"/>
              <a:gd name="connsiteY1" fmla="*/ 0 h 18916"/>
              <a:gd name="connsiteX2" fmla="*/ 21600 w 21600"/>
              <a:gd name="connsiteY2" fmla="*/ 17322 h 18916"/>
              <a:gd name="connsiteX3" fmla="*/ 0 w 21600"/>
              <a:gd name="connsiteY3" fmla="*/ 18916 h 18916"/>
              <a:gd name="connsiteX4" fmla="*/ 0 w 21600"/>
              <a:gd name="connsiteY4" fmla="*/ 0 h 18916"/>
              <a:gd name="connsiteX0" fmla="*/ 0 w 21600"/>
              <a:gd name="connsiteY0" fmla="*/ 0 h 18916"/>
              <a:gd name="connsiteX1" fmla="*/ 21600 w 21600"/>
              <a:gd name="connsiteY1" fmla="*/ 0 h 18916"/>
              <a:gd name="connsiteX2" fmla="*/ 21600 w 21600"/>
              <a:gd name="connsiteY2" fmla="*/ 17322 h 18916"/>
              <a:gd name="connsiteX3" fmla="*/ 0 w 21600"/>
              <a:gd name="connsiteY3" fmla="*/ 18916 h 18916"/>
              <a:gd name="connsiteX4" fmla="*/ 0 w 21600"/>
              <a:gd name="connsiteY4" fmla="*/ 0 h 18916"/>
              <a:gd name="connsiteX0" fmla="*/ 0 w 21600"/>
              <a:gd name="connsiteY0" fmla="*/ 0 h 19355"/>
              <a:gd name="connsiteX1" fmla="*/ 21600 w 21600"/>
              <a:gd name="connsiteY1" fmla="*/ 0 h 19355"/>
              <a:gd name="connsiteX2" fmla="*/ 21600 w 21600"/>
              <a:gd name="connsiteY2" fmla="*/ 17322 h 19355"/>
              <a:gd name="connsiteX3" fmla="*/ 0 w 21600"/>
              <a:gd name="connsiteY3" fmla="*/ 19355 h 19355"/>
              <a:gd name="connsiteX4" fmla="*/ 0 w 21600"/>
              <a:gd name="connsiteY4" fmla="*/ 0 h 19355"/>
              <a:gd name="connsiteX0" fmla="*/ 0 w 21600"/>
              <a:gd name="connsiteY0" fmla="*/ 0 h 19355"/>
              <a:gd name="connsiteX1" fmla="*/ 21600 w 21600"/>
              <a:gd name="connsiteY1" fmla="*/ 0 h 19355"/>
              <a:gd name="connsiteX2" fmla="*/ 21600 w 21600"/>
              <a:gd name="connsiteY2" fmla="*/ 17322 h 19355"/>
              <a:gd name="connsiteX3" fmla="*/ 0 w 21600"/>
              <a:gd name="connsiteY3" fmla="*/ 19355 h 19355"/>
              <a:gd name="connsiteX4" fmla="*/ 0 w 21600"/>
              <a:gd name="connsiteY4" fmla="*/ 0 h 19355"/>
              <a:gd name="connsiteX0" fmla="*/ 0 w 21600"/>
              <a:gd name="connsiteY0" fmla="*/ 0 h 19794"/>
              <a:gd name="connsiteX1" fmla="*/ 21600 w 21600"/>
              <a:gd name="connsiteY1" fmla="*/ 0 h 19794"/>
              <a:gd name="connsiteX2" fmla="*/ 21600 w 21600"/>
              <a:gd name="connsiteY2" fmla="*/ 17322 h 19794"/>
              <a:gd name="connsiteX3" fmla="*/ 0 w 21600"/>
              <a:gd name="connsiteY3" fmla="*/ 19794 h 19794"/>
              <a:gd name="connsiteX4" fmla="*/ 0 w 21600"/>
              <a:gd name="connsiteY4" fmla="*/ 0 h 19794"/>
              <a:gd name="connsiteX0" fmla="*/ 0 w 21600"/>
              <a:gd name="connsiteY0" fmla="*/ 0 h 19794"/>
              <a:gd name="connsiteX1" fmla="*/ 21600 w 21600"/>
              <a:gd name="connsiteY1" fmla="*/ 0 h 19794"/>
              <a:gd name="connsiteX2" fmla="*/ 21600 w 21600"/>
              <a:gd name="connsiteY2" fmla="*/ 17322 h 19794"/>
              <a:gd name="connsiteX3" fmla="*/ 0 w 21600"/>
              <a:gd name="connsiteY3" fmla="*/ 19794 h 19794"/>
              <a:gd name="connsiteX4" fmla="*/ 0 w 21600"/>
              <a:gd name="connsiteY4" fmla="*/ 0 h 19794"/>
            </a:gdLst>
            <a:ahLst/>
            <a:cxnLst>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Lst>
            <a:rect l="l" t="t" r="r" b="b"/>
            <a:pathLst>
              <a:path w="21600" h="19794">
                <a:moveTo>
                  <a:pt x="0" y="0"/>
                </a:moveTo>
                <a:lnTo>
                  <a:pt x="21600" y="0"/>
                </a:lnTo>
                <a:lnTo>
                  <a:pt x="21600" y="17322"/>
                </a:lnTo>
                <a:cubicBezTo>
                  <a:pt x="10800" y="17322"/>
                  <a:pt x="7466" y="25350"/>
                  <a:pt x="0" y="19794"/>
                </a:cubicBezTo>
                <a:lnTo>
                  <a:pt x="0" y="0"/>
                </a:lnTo>
                <a:close/>
              </a:path>
            </a:pathLst>
          </a:custGeom>
          <a:gradFill>
            <a:gsLst>
              <a:gs pos="100000">
                <a:schemeClr val="bg2">
                  <a:tint val="28000"/>
                  <a:satMod val="2000000"/>
                  <a:alpha val="30000"/>
                </a:schemeClr>
              </a:gs>
              <a:gs pos="35000">
                <a:schemeClr val="bg2">
                  <a:shade val="100000"/>
                  <a:satMod val="600000"/>
                  <a:alpha val="0"/>
                </a:schemeClr>
              </a:gs>
            </a:gsLst>
            <a:lin ang="5400000" scaled="1"/>
          </a:gradFill>
          <a:ln w="317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9" name="Title 8"/>
          <p:cNvSpPr>
            <a:spLocks noGrp="1"/>
          </p:cNvSpPr>
          <p:nvPr>
            <p:ph type="ctrTitle"/>
          </p:nvPr>
        </p:nvSpPr>
        <p:spPr>
          <a:xfrm>
            <a:off x="502920" y="2775745"/>
            <a:ext cx="8229600" cy="2167128"/>
          </a:xfrm>
        </p:spPr>
        <p:txBody>
          <a:bodyPr tIns="0" bIns="0" anchor="t"/>
          <a:lstStyle>
            <a:lvl1pPr>
              <a:defRPr sz="5000" cap="all" baseline="0">
                <a:effectLst>
                  <a:outerShdw blurRad="30000" dist="30000" dir="2700000" algn="tl" rotWithShape="0">
                    <a:schemeClr val="bg2">
                      <a:shade val="45000"/>
                      <a:satMod val="150000"/>
                      <a:alpha val="90000"/>
                    </a:schemeClr>
                  </a:outerShdw>
                  <a:reflection blurRad="12000" stA="25000" endPos="49000" dist="5000" dir="5400000" sy="-100000" algn="bl" rotWithShape="0"/>
                </a:effectLst>
              </a:defRPr>
            </a:lvl1pPr>
          </a:lstStyle>
          <a:p>
            <a:r>
              <a:rPr lang="en-US"/>
              <a:t>Click to edit Master title style</a:t>
            </a:r>
            <a:endParaRPr lang="en-US" dirty="0"/>
          </a:p>
        </p:txBody>
      </p:sp>
      <p:sp>
        <p:nvSpPr>
          <p:cNvPr id="17" name="Subtitle 16"/>
          <p:cNvSpPr>
            <a:spLocks noGrp="1"/>
          </p:cNvSpPr>
          <p:nvPr>
            <p:ph type="subTitle" idx="1"/>
          </p:nvPr>
        </p:nvSpPr>
        <p:spPr>
          <a:xfrm>
            <a:off x="500064" y="1559720"/>
            <a:ext cx="5105400" cy="1219200"/>
          </a:xfrm>
        </p:spPr>
        <p:txBody>
          <a:bodyPr lIns="0" tIns="0" rIns="0" bIns="0" anchor="b"/>
          <a:lstStyle>
            <a:lvl1pPr marL="0" indent="0" algn="l">
              <a:buNone/>
              <a:defRPr sz="19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endParaRPr lang="en-US" dirty="0"/>
          </a:p>
        </p:txBody>
      </p:sp>
      <p:sp>
        <p:nvSpPr>
          <p:cNvPr id="30" name="Date Placeholder 29"/>
          <p:cNvSpPr>
            <a:spLocks noGrp="1"/>
          </p:cNvSpPr>
          <p:nvPr>
            <p:ph type="dt" sz="half" idx="10"/>
          </p:nvPr>
        </p:nvSpPr>
        <p:spPr/>
        <p:txBody>
          <a:bodyPr/>
          <a:lstStyle/>
          <a:p>
            <a:pPr>
              <a:defRPr/>
            </a:pPr>
            <a:fld id="{630EC42B-6D2D-4393-8D7F-59308AA91CE8}" type="datetime1">
              <a:rPr lang="en-US" smtClean="0"/>
              <a:pPr>
                <a:defRPr/>
              </a:pPr>
              <a:t>1/29/18</a:t>
            </a:fld>
            <a:endParaRPr lang="en-US"/>
          </a:p>
        </p:txBody>
      </p:sp>
      <p:sp>
        <p:nvSpPr>
          <p:cNvPr id="19" name="Footer Placeholder 18"/>
          <p:cNvSpPr>
            <a:spLocks noGrp="1"/>
          </p:cNvSpPr>
          <p:nvPr>
            <p:ph type="ftr" sz="quarter" idx="11"/>
          </p:nvPr>
        </p:nvSpPr>
        <p:spPr/>
        <p:txBody>
          <a:bodyPr/>
          <a:lstStyle/>
          <a:p>
            <a:pPr>
              <a:defRPr/>
            </a:pPr>
            <a:r>
              <a:rPr lang="vi-VN"/>
              <a:t>Lập trình môi trường Windows</a:t>
            </a:r>
            <a:endParaRPr lang="en-US"/>
          </a:p>
        </p:txBody>
      </p:sp>
      <p:sp>
        <p:nvSpPr>
          <p:cNvPr id="27" name="Slide Number Placeholder 26"/>
          <p:cNvSpPr>
            <a:spLocks noGrp="1"/>
          </p:cNvSpPr>
          <p:nvPr>
            <p:ph type="sldNum" sz="quarter" idx="12"/>
          </p:nvPr>
        </p:nvSpPr>
        <p:spPr/>
        <p:txBody>
          <a:bodyPr/>
          <a:lstStyle/>
          <a:p>
            <a:pPr>
              <a:defRPr/>
            </a:pPr>
            <a:fld id="{057AE3CE-19B0-41A3-9898-AD2CAB2CBFDA}" type="slidenum">
              <a:rPr lang="en-US" smtClean="0"/>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DF92B1D9-2A48-4D97-AA6C-D3736E8DE439}"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DBEC122A-DBF7-4D56-B97A-495C7D283082}" type="slidenum">
              <a:rPr lang="en-US" smtClean="0"/>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17EC900D-57D4-469E-BDD4-929E2D6FE444}"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995A6B67-5385-4098-B10D-BC390A2211A3}" type="slidenum">
              <a:rPr lang="en-US" smtClean="0"/>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630EC42B-6D2D-4393-8D7F-59308AA91CE8}"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057AE3CE-19B0-41A3-9898-AD2CAB2CBFDA}" type="slidenum">
              <a:rPr lang="en-US" smtClean="0"/>
              <a:pPr>
                <a:defRPr/>
              </a:pPr>
              <a:t>‹#›</a:t>
            </a:fld>
            <a:endParaRPr lang="en-US"/>
          </a:p>
        </p:txBody>
      </p:sp>
    </p:spTree>
    <p:extLst>
      <p:ext uri="{BB962C8B-B14F-4D97-AF65-F5344CB8AC3E}">
        <p14:creationId xmlns:p14="http://schemas.microsoft.com/office/powerpoint/2010/main" val="39820652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a:t>
            </a:fld>
            <a:endParaRPr lang="en-US"/>
          </a:p>
        </p:txBody>
      </p:sp>
    </p:spTree>
    <p:extLst>
      <p:ext uri="{BB962C8B-B14F-4D97-AF65-F5344CB8AC3E}">
        <p14:creationId xmlns:p14="http://schemas.microsoft.com/office/powerpoint/2010/main" val="15936118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EB38EFB1-E674-4BBE-8D61-3A3DC02117A9}"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CC3B05DB-05E0-495B-9FE8-50827FBAFAB9}" type="slidenum">
              <a:rPr lang="en-US" smtClean="0"/>
              <a:pPr>
                <a:defRPr/>
              </a:pPr>
              <a:t>‹#›</a:t>
            </a:fld>
            <a:endParaRPr lang="en-US"/>
          </a:p>
        </p:txBody>
      </p:sp>
    </p:spTree>
    <p:extLst>
      <p:ext uri="{BB962C8B-B14F-4D97-AF65-F5344CB8AC3E}">
        <p14:creationId xmlns:p14="http://schemas.microsoft.com/office/powerpoint/2010/main" val="20488477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1A9CCAAF-BEAE-45BF-AB85-ACDC41D10881}" type="datetime1">
              <a:rPr lang="en-US" smtClean="0"/>
              <a:pPr>
                <a:defRPr/>
              </a:pPr>
              <a:t>1/29/18</a:t>
            </a:fld>
            <a:endParaRPr lang="en-US"/>
          </a:p>
        </p:txBody>
      </p:sp>
      <p:sp>
        <p:nvSpPr>
          <p:cNvPr id="6" name="Footer Placeholder 5"/>
          <p:cNvSpPr>
            <a:spLocks noGrp="1"/>
          </p:cNvSpPr>
          <p:nvPr>
            <p:ph type="ftr" sz="quarter" idx="11"/>
          </p:nvPr>
        </p:nvSpPr>
        <p:spPr/>
        <p:txBody>
          <a:bodyPr/>
          <a:lstStyle/>
          <a:p>
            <a:pPr>
              <a:defRPr/>
            </a:pPr>
            <a:r>
              <a:rPr lang="vi-VN"/>
              <a:t>Lập trình môi trường Windows</a:t>
            </a:r>
            <a:endParaRPr lang="en-US"/>
          </a:p>
        </p:txBody>
      </p:sp>
      <p:sp>
        <p:nvSpPr>
          <p:cNvPr id="7" name="Slide Number Placeholder 6"/>
          <p:cNvSpPr>
            <a:spLocks noGrp="1"/>
          </p:cNvSpPr>
          <p:nvPr>
            <p:ph type="sldNum" sz="quarter" idx="12"/>
          </p:nvPr>
        </p:nvSpPr>
        <p:spPr/>
        <p:txBody>
          <a:bodyPr/>
          <a:lstStyle/>
          <a:p>
            <a:pPr>
              <a:defRPr/>
            </a:pPr>
            <a:fld id="{28067D40-E70C-4449-B62D-AE0A00997EC2}" type="slidenum">
              <a:rPr lang="en-US" smtClean="0"/>
              <a:pPr>
                <a:defRPr/>
              </a:pPr>
              <a:t>‹#›</a:t>
            </a:fld>
            <a:endParaRPr lang="en-US"/>
          </a:p>
        </p:txBody>
      </p:sp>
    </p:spTree>
    <p:extLst>
      <p:ext uri="{BB962C8B-B14F-4D97-AF65-F5344CB8AC3E}">
        <p14:creationId xmlns:p14="http://schemas.microsoft.com/office/powerpoint/2010/main" val="14131538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5380AD6C-342A-4A4A-88F9-0E29E1087530}" type="datetime1">
              <a:rPr lang="en-US" smtClean="0"/>
              <a:pPr>
                <a:defRPr/>
              </a:pPr>
              <a:t>1/29/18</a:t>
            </a:fld>
            <a:endParaRPr lang="en-US"/>
          </a:p>
        </p:txBody>
      </p:sp>
      <p:sp>
        <p:nvSpPr>
          <p:cNvPr id="8" name="Footer Placeholder 7"/>
          <p:cNvSpPr>
            <a:spLocks noGrp="1"/>
          </p:cNvSpPr>
          <p:nvPr>
            <p:ph type="ftr" sz="quarter" idx="11"/>
          </p:nvPr>
        </p:nvSpPr>
        <p:spPr/>
        <p:txBody>
          <a:bodyPr/>
          <a:lstStyle/>
          <a:p>
            <a:pPr>
              <a:defRPr/>
            </a:pPr>
            <a:r>
              <a:rPr lang="vi-VN"/>
              <a:t>Lập trình môi trường Windows</a:t>
            </a:r>
            <a:endParaRPr lang="en-US"/>
          </a:p>
        </p:txBody>
      </p:sp>
      <p:sp>
        <p:nvSpPr>
          <p:cNvPr id="9" name="Slide Number Placeholder 8"/>
          <p:cNvSpPr>
            <a:spLocks noGrp="1"/>
          </p:cNvSpPr>
          <p:nvPr>
            <p:ph type="sldNum" sz="quarter" idx="12"/>
          </p:nvPr>
        </p:nvSpPr>
        <p:spPr/>
        <p:txBody>
          <a:bodyPr/>
          <a:lstStyle/>
          <a:p>
            <a:pPr>
              <a:defRPr/>
            </a:pPr>
            <a:fld id="{5FE34FE5-C2BE-4422-8EA4-1E3462DF6F95}" type="slidenum">
              <a:rPr lang="en-US" smtClean="0"/>
              <a:pPr>
                <a:defRPr/>
              </a:pPr>
              <a:t>‹#›</a:t>
            </a:fld>
            <a:endParaRPr lang="en-US"/>
          </a:p>
        </p:txBody>
      </p:sp>
    </p:spTree>
    <p:extLst>
      <p:ext uri="{BB962C8B-B14F-4D97-AF65-F5344CB8AC3E}">
        <p14:creationId xmlns:p14="http://schemas.microsoft.com/office/powerpoint/2010/main" val="20074162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A83B9EBD-090C-4E03-BBD2-1FA6D52159CD}" type="datetime1">
              <a:rPr lang="en-US" smtClean="0"/>
              <a:pPr>
                <a:defRPr/>
              </a:pPr>
              <a:t>1/29/18</a:t>
            </a:fld>
            <a:endParaRPr lang="en-US"/>
          </a:p>
        </p:txBody>
      </p:sp>
      <p:sp>
        <p:nvSpPr>
          <p:cNvPr id="4" name="Footer Placeholder 3"/>
          <p:cNvSpPr>
            <a:spLocks noGrp="1"/>
          </p:cNvSpPr>
          <p:nvPr>
            <p:ph type="ftr" sz="quarter" idx="11"/>
          </p:nvPr>
        </p:nvSpPr>
        <p:spPr/>
        <p:txBody>
          <a:bodyPr/>
          <a:lstStyle/>
          <a:p>
            <a:pPr>
              <a:defRPr/>
            </a:pPr>
            <a:r>
              <a:rPr lang="vi-VN"/>
              <a:t>Lập trình môi trường Windows</a:t>
            </a:r>
            <a:endParaRPr lang="en-US"/>
          </a:p>
        </p:txBody>
      </p:sp>
      <p:sp>
        <p:nvSpPr>
          <p:cNvPr id="5" name="Slide Number Placeholder 4"/>
          <p:cNvSpPr>
            <a:spLocks noGrp="1"/>
          </p:cNvSpPr>
          <p:nvPr>
            <p:ph type="sldNum" sz="quarter" idx="12"/>
          </p:nvPr>
        </p:nvSpPr>
        <p:spPr/>
        <p:txBody>
          <a:bodyPr/>
          <a:lstStyle/>
          <a:p>
            <a:pPr>
              <a:defRPr/>
            </a:pPr>
            <a:fld id="{0A06DE59-54BB-4F2C-BFCA-9D772ED30054}" type="slidenum">
              <a:rPr lang="en-US" smtClean="0"/>
              <a:pPr>
                <a:defRPr/>
              </a:pPr>
              <a:t>‹#›</a:t>
            </a:fld>
            <a:endParaRPr lang="en-US"/>
          </a:p>
        </p:txBody>
      </p:sp>
    </p:spTree>
    <p:extLst>
      <p:ext uri="{BB962C8B-B14F-4D97-AF65-F5344CB8AC3E}">
        <p14:creationId xmlns:p14="http://schemas.microsoft.com/office/powerpoint/2010/main" val="2257676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72430D69-5C8F-4AB5-873C-2A29C6BF380B}" type="datetime1">
              <a:rPr lang="en-US" smtClean="0"/>
              <a:pPr>
                <a:defRPr/>
              </a:pPr>
              <a:t>1/29/18</a:t>
            </a:fld>
            <a:endParaRPr lang="en-US"/>
          </a:p>
        </p:txBody>
      </p:sp>
      <p:sp>
        <p:nvSpPr>
          <p:cNvPr id="3" name="Footer Placeholder 2"/>
          <p:cNvSpPr>
            <a:spLocks noGrp="1"/>
          </p:cNvSpPr>
          <p:nvPr>
            <p:ph type="ftr" sz="quarter" idx="11"/>
          </p:nvPr>
        </p:nvSpPr>
        <p:spPr/>
        <p:txBody>
          <a:bodyPr/>
          <a:lstStyle/>
          <a:p>
            <a:pPr>
              <a:defRPr/>
            </a:pPr>
            <a:r>
              <a:rPr lang="vi-VN"/>
              <a:t>Lập trình môi trường Windows</a:t>
            </a:r>
            <a:endParaRPr lang="en-US"/>
          </a:p>
        </p:txBody>
      </p:sp>
      <p:sp>
        <p:nvSpPr>
          <p:cNvPr id="4" name="Slide Number Placeholder 3"/>
          <p:cNvSpPr>
            <a:spLocks noGrp="1"/>
          </p:cNvSpPr>
          <p:nvPr>
            <p:ph type="sldNum" sz="quarter" idx="12"/>
          </p:nvPr>
        </p:nvSpPr>
        <p:spPr/>
        <p:txBody>
          <a:bodyPr/>
          <a:lstStyle/>
          <a:p>
            <a:pPr>
              <a:defRPr/>
            </a:pPr>
            <a:fld id="{0B2ECC29-9F1E-4227-8D30-060C7D4580BF}" type="slidenum">
              <a:rPr lang="en-US" smtClean="0"/>
              <a:pPr>
                <a:defRPr/>
              </a:pPr>
              <a:t>‹#›</a:t>
            </a:fld>
            <a:endParaRPr lang="en-US"/>
          </a:p>
        </p:txBody>
      </p:sp>
    </p:spTree>
    <p:extLst>
      <p:ext uri="{BB962C8B-B14F-4D97-AF65-F5344CB8AC3E}">
        <p14:creationId xmlns:p14="http://schemas.microsoft.com/office/powerpoint/2010/main" val="4209021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atin typeface="Times New Roman" pitchFamily="18" charset="0"/>
                <a:cs typeface="Times New Roman" pitchFamily="18" charset="0"/>
              </a:defRPr>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atin typeface="Times New Roman" pitchFamily="18" charset="0"/>
                <a:cs typeface="Times New Roman" pitchFamily="18" charset="0"/>
              </a:defRPr>
            </a:lvl1pPr>
            <a:lvl2pPr>
              <a:defRPr sz="2800">
                <a:latin typeface="Times New Roman" pitchFamily="18" charset="0"/>
                <a:cs typeface="Times New Roman" pitchFamily="18" charset="0"/>
              </a:defRPr>
            </a:lvl2pPr>
            <a:lvl3pPr>
              <a:defRPr sz="2400">
                <a:latin typeface="Times New Roman" pitchFamily="18" charset="0"/>
                <a:cs typeface="Times New Roman" pitchFamily="18" charset="0"/>
              </a:defRPr>
            </a:lvl3pPr>
            <a:lvl4pPr>
              <a:defRPr sz="2000">
                <a:latin typeface="Times New Roman" pitchFamily="18" charset="0"/>
                <a:cs typeface="Times New Roman" pitchFamily="18" charset="0"/>
              </a:defRPr>
            </a:lvl4pPr>
            <a:lvl5pPr>
              <a:defRPr sz="2000">
                <a:latin typeface="Times New Roman" pitchFamily="18" charset="0"/>
                <a:cs typeface="Times New Roman" pitchFamily="18"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atin typeface="Times New Roman" pitchFamily="18" charset="0"/>
                <a:cs typeface="Times New Roman" pitchFamily="18"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Times New Roman" pitchFamily="18" charset="0"/>
                <a:cs typeface="Times New Roman" pitchFamily="18" charset="0"/>
              </a:defRPr>
            </a:lvl1pPr>
          </a:lstStyle>
          <a:p>
            <a:pPr>
              <a:defRPr/>
            </a:pPr>
            <a:fld id="{25010195-FAAD-4C92-BF4D-FD4D002193F6}" type="datetime1">
              <a:rPr lang="en-US" smtClean="0"/>
              <a:pPr>
                <a:defRPr/>
              </a:pPr>
              <a:t>1/29/18</a:t>
            </a:fld>
            <a:endParaRPr lang="en-US"/>
          </a:p>
        </p:txBody>
      </p:sp>
      <p:sp>
        <p:nvSpPr>
          <p:cNvPr id="6" name="Footer Placeholder 5"/>
          <p:cNvSpPr>
            <a:spLocks noGrp="1"/>
          </p:cNvSpPr>
          <p:nvPr>
            <p:ph type="ftr" sz="quarter" idx="11"/>
          </p:nvPr>
        </p:nvSpPr>
        <p:spPr/>
        <p:txBody>
          <a:bodyPr/>
          <a:lstStyle>
            <a:lvl1pPr>
              <a:defRPr>
                <a:latin typeface="Times New Roman" pitchFamily="18" charset="0"/>
                <a:cs typeface="Times New Roman" pitchFamily="18" charset="0"/>
              </a:defRPr>
            </a:lvl1pPr>
          </a:lstStyle>
          <a:p>
            <a:pPr>
              <a:defRPr/>
            </a:pPr>
            <a:r>
              <a:rPr lang="vi-VN"/>
              <a:t>Lập trình môi trường Windows</a:t>
            </a:r>
            <a:endParaRPr lang="en-US"/>
          </a:p>
        </p:txBody>
      </p:sp>
      <p:sp>
        <p:nvSpPr>
          <p:cNvPr id="7" name="Slide Number Placeholder 6"/>
          <p:cNvSpPr>
            <a:spLocks noGrp="1"/>
          </p:cNvSpPr>
          <p:nvPr>
            <p:ph type="sldNum" sz="quarter" idx="12"/>
          </p:nvPr>
        </p:nvSpPr>
        <p:spPr/>
        <p:txBody>
          <a:bodyPr/>
          <a:lstStyle>
            <a:lvl1pPr>
              <a:defRPr>
                <a:latin typeface="Times New Roman" pitchFamily="18" charset="0"/>
                <a:cs typeface="Times New Roman" pitchFamily="18" charset="0"/>
              </a:defRPr>
            </a:lvl1pPr>
          </a:lstStyle>
          <a:p>
            <a:pPr>
              <a:defRPr/>
            </a:pPr>
            <a:fld id="{107F8AD6-4B4F-4145-AE65-B4EC9A960436}" type="slidenum">
              <a:rPr lang="en-US" smtClean="0"/>
              <a:pPr>
                <a:defRPr/>
              </a:pPr>
              <a:t>‹#›</a:t>
            </a:fld>
            <a:endParaRPr lang="en-US"/>
          </a:p>
        </p:txBody>
      </p:sp>
    </p:spTree>
    <p:extLst>
      <p:ext uri="{BB962C8B-B14F-4D97-AF65-F5344CB8AC3E}">
        <p14:creationId xmlns:p14="http://schemas.microsoft.com/office/powerpoint/2010/main" val="575352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atin typeface="Times New Roman" pitchFamily="18" charset="0"/>
                <a:cs typeface="Times New Roman" pitchFamily="18" charset="0"/>
              </a:defRPr>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atin typeface="Times New Roman" pitchFamily="18" charset="0"/>
                <a:cs typeface="Times New Roman" pitchFamily="18"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atin typeface="Times New Roman" pitchFamily="18" charset="0"/>
                <a:cs typeface="Times New Roman" pitchFamily="18"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Times New Roman" pitchFamily="18" charset="0"/>
                <a:cs typeface="Times New Roman" pitchFamily="18" charset="0"/>
              </a:defRPr>
            </a:lvl1pPr>
          </a:lstStyle>
          <a:p>
            <a:pPr>
              <a:defRPr/>
            </a:pPr>
            <a:fld id="{DAD84771-9565-402F-A621-4FCAF432CF65}" type="datetime1">
              <a:rPr lang="en-US" smtClean="0"/>
              <a:pPr>
                <a:defRPr/>
              </a:pPr>
              <a:t>1/29/18</a:t>
            </a:fld>
            <a:endParaRPr lang="en-US"/>
          </a:p>
        </p:txBody>
      </p:sp>
      <p:sp>
        <p:nvSpPr>
          <p:cNvPr id="6" name="Footer Placeholder 5"/>
          <p:cNvSpPr>
            <a:spLocks noGrp="1"/>
          </p:cNvSpPr>
          <p:nvPr>
            <p:ph type="ftr" sz="quarter" idx="11"/>
          </p:nvPr>
        </p:nvSpPr>
        <p:spPr/>
        <p:txBody>
          <a:bodyPr/>
          <a:lstStyle>
            <a:lvl1pPr>
              <a:defRPr>
                <a:latin typeface="Times New Roman" pitchFamily="18" charset="0"/>
                <a:cs typeface="Times New Roman" pitchFamily="18" charset="0"/>
              </a:defRPr>
            </a:lvl1pPr>
          </a:lstStyle>
          <a:p>
            <a:pPr>
              <a:defRPr/>
            </a:pPr>
            <a:r>
              <a:rPr lang="vi-VN"/>
              <a:t>Lập trình môi trường Windows</a:t>
            </a:r>
            <a:endParaRPr lang="en-US"/>
          </a:p>
        </p:txBody>
      </p:sp>
      <p:sp>
        <p:nvSpPr>
          <p:cNvPr id="7" name="Slide Number Placeholder 6"/>
          <p:cNvSpPr>
            <a:spLocks noGrp="1"/>
          </p:cNvSpPr>
          <p:nvPr>
            <p:ph type="sldNum" sz="quarter" idx="12"/>
          </p:nvPr>
        </p:nvSpPr>
        <p:spPr/>
        <p:txBody>
          <a:bodyPr/>
          <a:lstStyle>
            <a:lvl1pPr>
              <a:defRPr>
                <a:latin typeface="Times New Roman" pitchFamily="18" charset="0"/>
                <a:cs typeface="Times New Roman" pitchFamily="18" charset="0"/>
              </a:defRPr>
            </a:lvl1pPr>
          </a:lstStyle>
          <a:p>
            <a:pPr>
              <a:defRPr/>
            </a:pPr>
            <a:fld id="{4A5355A0-A7DE-4ACC-B750-1DEEB014EE29}" type="slidenum">
              <a:rPr lang="en-US" smtClean="0"/>
              <a:pPr>
                <a:defRPr/>
              </a:pPr>
              <a:t>‹#›</a:t>
            </a:fld>
            <a:endParaRPr lang="en-US"/>
          </a:p>
        </p:txBody>
      </p:sp>
    </p:spTree>
    <p:extLst>
      <p:ext uri="{BB962C8B-B14F-4D97-AF65-F5344CB8AC3E}">
        <p14:creationId xmlns:p14="http://schemas.microsoft.com/office/powerpoint/2010/main" val="40752267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itchFamily="18" charset="0"/>
                <a:cs typeface="Times New Roman" pitchFamily="18"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Times New Roman" pitchFamily="18" charset="0"/>
                <a:cs typeface="Times New Roman" pitchFamily="18" charset="0"/>
              </a:defRPr>
            </a:lvl1pPr>
            <a:lvl2pPr>
              <a:defRPr>
                <a:latin typeface="Times New Roman" pitchFamily="18" charset="0"/>
                <a:cs typeface="Times New Roman" pitchFamily="18" charset="0"/>
              </a:defRPr>
            </a:lvl2pPr>
            <a:lvl3pPr>
              <a:defRPr>
                <a:latin typeface="Times New Roman" pitchFamily="18" charset="0"/>
                <a:cs typeface="Times New Roman" pitchFamily="18" charset="0"/>
              </a:defRPr>
            </a:lvl3pPr>
            <a:lvl4pPr>
              <a:defRPr>
                <a:latin typeface="Times New Roman" pitchFamily="18" charset="0"/>
                <a:cs typeface="Times New Roman" pitchFamily="18" charset="0"/>
              </a:defRPr>
            </a:lvl4pPr>
            <a:lvl5pPr>
              <a:defRPr>
                <a:latin typeface="Times New Roman" pitchFamily="18" charset="0"/>
                <a:cs typeface="Times New Roman"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Times New Roman" pitchFamily="18" charset="0"/>
                <a:cs typeface="Times New Roman" pitchFamily="18" charset="0"/>
              </a:defRPr>
            </a:lvl1pPr>
          </a:lstStyle>
          <a:p>
            <a:pPr>
              <a:defRPr/>
            </a:pPr>
            <a:fld id="{DF92B1D9-2A48-4D97-AA6C-D3736E8DE439}" type="datetime1">
              <a:rPr lang="en-US" smtClean="0"/>
              <a:pPr>
                <a:defRPr/>
              </a:pPr>
              <a:t>1/29/18</a:t>
            </a:fld>
            <a:endParaRPr lang="en-US"/>
          </a:p>
        </p:txBody>
      </p:sp>
      <p:sp>
        <p:nvSpPr>
          <p:cNvPr id="5" name="Footer Placeholder 4"/>
          <p:cNvSpPr>
            <a:spLocks noGrp="1"/>
          </p:cNvSpPr>
          <p:nvPr>
            <p:ph type="ftr" sz="quarter" idx="11"/>
          </p:nvPr>
        </p:nvSpPr>
        <p:spPr/>
        <p:txBody>
          <a:bodyPr/>
          <a:lstStyle>
            <a:lvl1pPr>
              <a:defRPr>
                <a:latin typeface="Times New Roman" pitchFamily="18" charset="0"/>
                <a:cs typeface="Times New Roman" pitchFamily="18" charset="0"/>
              </a:defRPr>
            </a:lvl1p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lvl1pPr>
              <a:defRPr>
                <a:latin typeface="Times New Roman" pitchFamily="18" charset="0"/>
                <a:cs typeface="Times New Roman" pitchFamily="18" charset="0"/>
              </a:defRPr>
            </a:lvl1pPr>
          </a:lstStyle>
          <a:p>
            <a:pPr>
              <a:defRPr/>
            </a:pPr>
            <a:fld id="{DBEC122A-DBF7-4D56-B97A-495C7D283082}" type="slidenum">
              <a:rPr lang="en-US" smtClean="0"/>
              <a:pPr>
                <a:defRPr/>
              </a:pPr>
              <a:t>‹#›</a:t>
            </a:fld>
            <a:endParaRPr lang="en-US"/>
          </a:p>
        </p:txBody>
      </p:sp>
    </p:spTree>
    <p:extLst>
      <p:ext uri="{BB962C8B-B14F-4D97-AF65-F5344CB8AC3E}">
        <p14:creationId xmlns:p14="http://schemas.microsoft.com/office/powerpoint/2010/main" val="22625339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a:latin typeface="Times New Roman" pitchFamily="18" charset="0"/>
                <a:cs typeface="Times New Roman" pitchFamily="18" charset="0"/>
              </a:defRPr>
            </a:lvl1pPr>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lvl1pPr>
              <a:defRPr>
                <a:latin typeface="Times New Roman" pitchFamily="18" charset="0"/>
                <a:cs typeface="Times New Roman" pitchFamily="18" charset="0"/>
              </a:defRPr>
            </a:lvl1pPr>
            <a:lvl2pPr>
              <a:defRPr>
                <a:latin typeface="Times New Roman" pitchFamily="18" charset="0"/>
                <a:cs typeface="Times New Roman" pitchFamily="18" charset="0"/>
              </a:defRPr>
            </a:lvl2pPr>
            <a:lvl3pPr>
              <a:defRPr>
                <a:latin typeface="Times New Roman" pitchFamily="18" charset="0"/>
                <a:cs typeface="Times New Roman" pitchFamily="18" charset="0"/>
              </a:defRPr>
            </a:lvl3pPr>
            <a:lvl4pPr>
              <a:defRPr>
                <a:latin typeface="Times New Roman" pitchFamily="18" charset="0"/>
                <a:cs typeface="Times New Roman" pitchFamily="18" charset="0"/>
              </a:defRPr>
            </a:lvl4pPr>
            <a:lvl5pPr>
              <a:defRPr>
                <a:latin typeface="Times New Roman" pitchFamily="18" charset="0"/>
                <a:cs typeface="Times New Roman"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Times New Roman" pitchFamily="18" charset="0"/>
                <a:cs typeface="Times New Roman" pitchFamily="18" charset="0"/>
              </a:defRPr>
            </a:lvl1pPr>
          </a:lstStyle>
          <a:p>
            <a:pPr>
              <a:defRPr/>
            </a:pPr>
            <a:fld id="{17EC900D-57D4-469E-BDD4-929E2D6FE444}" type="datetime1">
              <a:rPr lang="en-US" smtClean="0"/>
              <a:pPr>
                <a:defRPr/>
              </a:pPr>
              <a:t>1/29/18</a:t>
            </a:fld>
            <a:endParaRPr lang="en-US"/>
          </a:p>
        </p:txBody>
      </p:sp>
      <p:sp>
        <p:nvSpPr>
          <p:cNvPr id="5" name="Footer Placeholder 4"/>
          <p:cNvSpPr>
            <a:spLocks noGrp="1"/>
          </p:cNvSpPr>
          <p:nvPr>
            <p:ph type="ftr" sz="quarter" idx="11"/>
          </p:nvPr>
        </p:nvSpPr>
        <p:spPr/>
        <p:txBody>
          <a:bodyPr/>
          <a:lstStyle>
            <a:lvl1pPr>
              <a:defRPr>
                <a:latin typeface="Times New Roman" pitchFamily="18" charset="0"/>
                <a:cs typeface="Times New Roman" pitchFamily="18" charset="0"/>
              </a:defRPr>
            </a:lvl1p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lvl1pPr>
              <a:defRPr>
                <a:latin typeface="Times New Roman" pitchFamily="18" charset="0"/>
                <a:cs typeface="Times New Roman" pitchFamily="18" charset="0"/>
              </a:defRPr>
            </a:lvl1pPr>
          </a:lstStyle>
          <a:p>
            <a:pPr>
              <a:defRPr/>
            </a:pPr>
            <a:fld id="{995A6B67-5385-4098-B10D-BC390A2211A3}" type="slidenum">
              <a:rPr lang="en-US" smtClean="0"/>
              <a:pPr>
                <a:defRPr/>
              </a:pPr>
              <a:t>‹#›</a:t>
            </a:fld>
            <a:endParaRPr lang="en-US"/>
          </a:p>
        </p:txBody>
      </p:sp>
    </p:spTree>
    <p:extLst>
      <p:ext uri="{BB962C8B-B14F-4D97-AF65-F5344CB8AC3E}">
        <p14:creationId xmlns:p14="http://schemas.microsoft.com/office/powerpoint/2010/main" val="17823779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838200" y="547688"/>
            <a:ext cx="7391400" cy="563562"/>
          </a:xfrm>
        </p:spPr>
        <p:txBody>
          <a:bodyPr/>
          <a:lstStyle>
            <a:lvl1pPr>
              <a:defRPr>
                <a:latin typeface="Times New Roman" pitchFamily="18" charset="0"/>
                <a:cs typeface="Times New Roman" pitchFamily="18" charset="0"/>
              </a:defRPr>
            </a:lvl1pPr>
          </a:lstStyle>
          <a:p>
            <a:r>
              <a:rPr lang="en-US"/>
              <a:t>Click to edit Master title style</a:t>
            </a:r>
          </a:p>
        </p:txBody>
      </p:sp>
      <p:sp>
        <p:nvSpPr>
          <p:cNvPr id="3" name="Table Placeholder 2"/>
          <p:cNvSpPr>
            <a:spLocks noGrp="1"/>
          </p:cNvSpPr>
          <p:nvPr>
            <p:ph type="tbl" idx="1"/>
          </p:nvPr>
        </p:nvSpPr>
        <p:spPr>
          <a:xfrm>
            <a:off x="457200" y="1338263"/>
            <a:ext cx="8229600" cy="5092700"/>
          </a:xfrm>
        </p:spPr>
        <p:txBody>
          <a:bodyPr/>
          <a:lstStyle>
            <a:lvl1pPr>
              <a:defRPr>
                <a:latin typeface="Times New Roman" pitchFamily="18" charset="0"/>
                <a:cs typeface="Times New Roman" pitchFamily="18" charset="0"/>
              </a:defRPr>
            </a:lvl1pPr>
          </a:lstStyle>
          <a:p>
            <a:r>
              <a:rPr lang="en-US"/>
              <a:t>Click icon to add table</a:t>
            </a:r>
          </a:p>
        </p:txBody>
      </p:sp>
      <p:sp>
        <p:nvSpPr>
          <p:cNvPr id="4" name="Date Placeholder 3"/>
          <p:cNvSpPr>
            <a:spLocks noGrp="1"/>
          </p:cNvSpPr>
          <p:nvPr>
            <p:ph type="dt" sz="half" idx="10"/>
          </p:nvPr>
        </p:nvSpPr>
        <p:spPr>
          <a:xfrm>
            <a:off x="6781800" y="269875"/>
            <a:ext cx="2133600" cy="246063"/>
          </a:xfrm>
        </p:spPr>
        <p:txBody>
          <a:bodyPr/>
          <a:lstStyle>
            <a:lvl1pPr>
              <a:defRPr>
                <a:latin typeface="Times New Roman" pitchFamily="18" charset="0"/>
                <a:cs typeface="Times New Roman" pitchFamily="18" charset="0"/>
              </a:defRPr>
            </a:lvl1pPr>
          </a:lstStyle>
          <a:p>
            <a:pPr>
              <a:defRPr/>
            </a:pPr>
            <a:fld id="{60931591-DC85-4FEA-A539-A0E87BB82E74}" type="datetime1">
              <a:rPr lang="en-US" smtClean="0"/>
              <a:pPr>
                <a:defRPr/>
              </a:pPr>
              <a:t>1/29/18</a:t>
            </a:fld>
            <a:endParaRPr lang="en-US"/>
          </a:p>
        </p:txBody>
      </p:sp>
      <p:sp>
        <p:nvSpPr>
          <p:cNvPr id="5" name="Footer Placeholder 4"/>
          <p:cNvSpPr>
            <a:spLocks noGrp="1"/>
          </p:cNvSpPr>
          <p:nvPr>
            <p:ph type="ftr" sz="quarter" idx="11"/>
          </p:nvPr>
        </p:nvSpPr>
        <p:spPr>
          <a:xfrm>
            <a:off x="5791200" y="6530975"/>
            <a:ext cx="2895600" cy="276225"/>
          </a:xfrm>
        </p:spPr>
        <p:txBody>
          <a:bodyPr/>
          <a:lstStyle>
            <a:lvl1pPr>
              <a:defRPr>
                <a:latin typeface="Times New Roman" pitchFamily="18" charset="0"/>
                <a:cs typeface="Times New Roman" pitchFamily="18" charset="0"/>
              </a:defRPr>
            </a:lvl1pPr>
          </a:lstStyle>
          <a:p>
            <a:pPr>
              <a:defRPr/>
            </a:pPr>
            <a:r>
              <a:rPr lang="vi-VN"/>
              <a:t>Lập trình môi trường Windows</a:t>
            </a:r>
            <a:endParaRPr lang="en-US"/>
          </a:p>
        </p:txBody>
      </p:sp>
      <p:sp>
        <p:nvSpPr>
          <p:cNvPr id="6" name="Slide Number Placeholder 5"/>
          <p:cNvSpPr>
            <a:spLocks noGrp="1"/>
          </p:cNvSpPr>
          <p:nvPr>
            <p:ph type="sldNum" sz="quarter" idx="12"/>
          </p:nvPr>
        </p:nvSpPr>
        <p:spPr>
          <a:xfrm>
            <a:off x="3505200" y="6553200"/>
            <a:ext cx="2133600" cy="254000"/>
          </a:xfrm>
        </p:spPr>
        <p:txBody>
          <a:bodyPr/>
          <a:lstStyle>
            <a:lvl1pPr>
              <a:defRPr>
                <a:latin typeface="Times New Roman" pitchFamily="18" charset="0"/>
                <a:cs typeface="Times New Roman" pitchFamily="18" charset="0"/>
              </a:defRPr>
            </a:lvl1pPr>
          </a:lstStyle>
          <a:p>
            <a:pPr>
              <a:defRPr/>
            </a:pPr>
            <a:fld id="{4F8C8229-0385-4345-AD97-5B046B99A6DB}" type="slidenum">
              <a:rPr lang="en-US" smtClean="0"/>
              <a:pPr>
                <a:defRPr/>
              </a:pPr>
              <a:t>‹#›</a:t>
            </a:fld>
            <a:endParaRPr lang="en-US"/>
          </a:p>
        </p:txBody>
      </p:sp>
    </p:spTree>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76" y="990600"/>
            <a:ext cx="7772400" cy="1362456"/>
          </a:xfrm>
        </p:spPr>
        <p:txBody>
          <a:bodyPr>
            <a:noAutofit/>
          </a:bodyPr>
          <a:lstStyle>
            <a:lvl1pPr algn="l">
              <a:buNone/>
              <a:defRPr sz="4800" b="1" cap="none" baseline="0"/>
            </a:lvl1pPr>
          </a:lstStyle>
          <a:p>
            <a:r>
              <a:rPr lang="en-US"/>
              <a:t>Click to edit Master title style</a:t>
            </a:r>
            <a:endParaRPr lang="en-US" dirty="0"/>
          </a:p>
        </p:txBody>
      </p:sp>
      <p:sp>
        <p:nvSpPr>
          <p:cNvPr id="3" name="Text Placeholder 2"/>
          <p:cNvSpPr>
            <a:spLocks noGrp="1"/>
          </p:cNvSpPr>
          <p:nvPr>
            <p:ph type="body" idx="1"/>
          </p:nvPr>
        </p:nvSpPr>
        <p:spPr>
          <a:xfrm>
            <a:off x="722313" y="2352677"/>
            <a:ext cx="7772400" cy="1509712"/>
          </a:xfrm>
        </p:spPr>
        <p:txBody>
          <a:bodyPr anchor="t"/>
          <a:lstStyle>
            <a:lvl1pPr>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EB38EFB1-E674-4BBE-8D61-3A3DC02117A9}"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CC3B05DB-05E0-495B-9FE8-50827FBAFAB9}" type="slidenum">
              <a:rPr lang="en-US" smtClean="0"/>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143000"/>
          </a:xfrm>
        </p:spPr>
        <p:txBody>
          <a:bodyPr tIns="9144" bIns="9144"/>
          <a:lstStyle/>
          <a:p>
            <a:r>
              <a:rPr lang="en-US"/>
              <a:t>Click to edit Master title style</a:t>
            </a:r>
            <a:endParaRPr lang="en-US" dirty="0"/>
          </a:p>
        </p:txBody>
      </p:sp>
      <p:sp>
        <p:nvSpPr>
          <p:cNvPr id="3" name="Content Placeholder 2"/>
          <p:cNvSpPr>
            <a:spLocks noGrp="1"/>
          </p:cNvSpPr>
          <p:nvPr>
            <p:ph sz="half" idx="1"/>
          </p:nvPr>
        </p:nvSpPr>
        <p:spPr>
          <a:xfrm>
            <a:off x="457200" y="2199800"/>
            <a:ext cx="4038600" cy="4160520"/>
          </a:xfrm>
        </p:spPr>
        <p:txBody>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2199800"/>
            <a:ext cx="4038600" cy="4160520"/>
          </a:xfrm>
        </p:spPr>
        <p:txBody>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defRPr/>
            </a:pPr>
            <a:fld id="{1A9CCAAF-BEAE-45BF-AB85-ACDC41D10881}" type="datetime1">
              <a:rPr lang="en-US" smtClean="0"/>
              <a:pPr>
                <a:defRPr/>
              </a:pPr>
              <a:t>1/29/18</a:t>
            </a:fld>
            <a:endParaRPr lang="en-US"/>
          </a:p>
        </p:txBody>
      </p:sp>
      <p:sp>
        <p:nvSpPr>
          <p:cNvPr id="6" name="Footer Placeholder 5"/>
          <p:cNvSpPr>
            <a:spLocks noGrp="1"/>
          </p:cNvSpPr>
          <p:nvPr>
            <p:ph type="ftr" sz="quarter" idx="11"/>
          </p:nvPr>
        </p:nvSpPr>
        <p:spPr/>
        <p:txBody>
          <a:bodyPr/>
          <a:lstStyle/>
          <a:p>
            <a:pPr>
              <a:defRPr/>
            </a:pPr>
            <a:r>
              <a:rPr lang="vi-VN"/>
              <a:t>Lập trình môi trường Windows</a:t>
            </a:r>
            <a:endParaRPr lang="en-US"/>
          </a:p>
        </p:txBody>
      </p:sp>
      <p:sp>
        <p:nvSpPr>
          <p:cNvPr id="7" name="Slide Number Placeholder 6"/>
          <p:cNvSpPr>
            <a:spLocks noGrp="1"/>
          </p:cNvSpPr>
          <p:nvPr>
            <p:ph type="sldNum" sz="quarter" idx="12"/>
          </p:nvPr>
        </p:nvSpPr>
        <p:spPr/>
        <p:txBody>
          <a:bodyPr/>
          <a:lstStyle/>
          <a:p>
            <a:pPr>
              <a:defRPr/>
            </a:pPr>
            <a:fld id="{28067D40-E70C-4449-B62D-AE0A00997EC2}" type="slidenum">
              <a:rPr lang="en-US" smtClean="0"/>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143000"/>
          </a:xfrm>
        </p:spPr>
        <p:txBody>
          <a:bodyPr tIns="9144" bIns="9144" anchor="b"/>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2112168"/>
            <a:ext cx="4040188" cy="502920"/>
          </a:xfrm>
        </p:spPr>
        <p:txBody>
          <a:bodyPr anchor="b">
            <a:noAutofit/>
          </a:bodyPr>
          <a:lstStyle>
            <a:lvl1pPr>
              <a:buNone/>
              <a:defRPr sz="2200" b="1">
                <a:effectLst>
                  <a:outerShdw blurRad="38000" dist="38000" dir="2700000" algn="tl" rotWithShape="0">
                    <a:schemeClr val="bg2">
                      <a:shade val="45000"/>
                      <a:satMod val="150000"/>
                      <a:alpha val="90000"/>
                    </a:schemeClr>
                  </a:outerShdw>
                </a:effectLst>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4" name="Text Placeholder 3"/>
          <p:cNvSpPr>
            <a:spLocks noGrp="1"/>
          </p:cNvSpPr>
          <p:nvPr>
            <p:ph type="body" sz="half" idx="3"/>
          </p:nvPr>
        </p:nvSpPr>
        <p:spPr>
          <a:xfrm>
            <a:off x="4645025" y="2112168"/>
            <a:ext cx="4041775" cy="502920"/>
          </a:xfrm>
        </p:spPr>
        <p:txBody>
          <a:bodyPr anchor="b">
            <a:noAutofit/>
          </a:bodyPr>
          <a:lstStyle>
            <a:lvl1pPr>
              <a:buNone/>
              <a:defRPr sz="2200" b="1">
                <a:effectLst>
                  <a:outerShdw blurRad="30000" dist="30000" dir="2700000" algn="tl" rotWithShape="0">
                    <a:schemeClr val="bg2">
                      <a:shade val="45000"/>
                      <a:satMod val="150000"/>
                      <a:alpha val="90000"/>
                    </a:schemeClr>
                  </a:outerShdw>
                </a:effectLst>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5" name="Content Placeholder 4"/>
          <p:cNvSpPr>
            <a:spLocks noGrp="1"/>
          </p:cNvSpPr>
          <p:nvPr>
            <p:ph sz="quarter" idx="2"/>
          </p:nvPr>
        </p:nvSpPr>
        <p:spPr>
          <a:xfrm>
            <a:off x="457200" y="2667000"/>
            <a:ext cx="4040188" cy="3657600"/>
          </a:xfrm>
        </p:spPr>
        <p:txBody>
          <a:bodyPr/>
          <a:lstStyle>
            <a:lvl1pPr>
              <a:defRPr sz="22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645025" y="2667000"/>
            <a:ext cx="4041775" cy="3657600"/>
          </a:xfrm>
        </p:spPr>
        <p:txBody>
          <a:bodyPr/>
          <a:lstStyle>
            <a:lvl1pPr>
              <a:defRPr sz="22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a:defRPr/>
            </a:pPr>
            <a:fld id="{5380AD6C-342A-4A4A-88F9-0E29E1087530}" type="datetime1">
              <a:rPr lang="en-US" smtClean="0"/>
              <a:pPr>
                <a:defRPr/>
              </a:pPr>
              <a:t>1/29/18</a:t>
            </a:fld>
            <a:endParaRPr lang="en-US"/>
          </a:p>
        </p:txBody>
      </p:sp>
      <p:sp>
        <p:nvSpPr>
          <p:cNvPr id="8" name="Footer Placeholder 7"/>
          <p:cNvSpPr>
            <a:spLocks noGrp="1"/>
          </p:cNvSpPr>
          <p:nvPr>
            <p:ph type="ftr" sz="quarter" idx="11"/>
          </p:nvPr>
        </p:nvSpPr>
        <p:spPr/>
        <p:txBody>
          <a:bodyPr/>
          <a:lstStyle/>
          <a:p>
            <a:pPr>
              <a:defRPr/>
            </a:pPr>
            <a:r>
              <a:rPr lang="vi-VN"/>
              <a:t>Lập trình môi trường Windows</a:t>
            </a:r>
            <a:endParaRPr lang="en-US"/>
          </a:p>
        </p:txBody>
      </p:sp>
      <p:sp>
        <p:nvSpPr>
          <p:cNvPr id="9" name="Slide Number Placeholder 8"/>
          <p:cNvSpPr>
            <a:spLocks noGrp="1"/>
          </p:cNvSpPr>
          <p:nvPr>
            <p:ph type="sldNum" sz="quarter" idx="12"/>
          </p:nvPr>
        </p:nvSpPr>
        <p:spPr/>
        <p:txBody>
          <a:bodyPr/>
          <a:lstStyle/>
          <a:p>
            <a:pPr>
              <a:defRPr/>
            </a:pPr>
            <a:fld id="{5FE34FE5-C2BE-4422-8EA4-1E3462DF6F95}" type="slidenum">
              <a:rPr lang="en-US" smtClean="0"/>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143000"/>
          </a:xfrm>
          <a:effectLst/>
        </p:spPr>
        <p:txBody>
          <a:bodyPr tIns="9144" bIns="9144" anchor="b"/>
          <a:lstStyle>
            <a:lvl1pPr>
              <a:defRPr sz="4800" cap="none" baseline="0">
                <a:effectLst>
                  <a:outerShdw blurRad="30000" dist="30000" dir="2700000" algn="tl" rotWithShape="0">
                    <a:schemeClr val="bg2">
                      <a:shade val="45000"/>
                      <a:satMod val="150000"/>
                      <a:alpha val="90000"/>
                    </a:schemeClr>
                  </a:outerShdw>
                </a:effectLst>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a:defRPr/>
            </a:pPr>
            <a:fld id="{A83B9EBD-090C-4E03-BBD2-1FA6D52159CD}" type="datetime1">
              <a:rPr lang="en-US" smtClean="0"/>
              <a:pPr>
                <a:defRPr/>
              </a:pPr>
              <a:t>1/29/18</a:t>
            </a:fld>
            <a:endParaRPr lang="en-US"/>
          </a:p>
        </p:txBody>
      </p:sp>
      <p:sp>
        <p:nvSpPr>
          <p:cNvPr id="4" name="Footer Placeholder 3"/>
          <p:cNvSpPr>
            <a:spLocks noGrp="1"/>
          </p:cNvSpPr>
          <p:nvPr>
            <p:ph type="ftr" sz="quarter" idx="11"/>
          </p:nvPr>
        </p:nvSpPr>
        <p:spPr/>
        <p:txBody>
          <a:bodyPr/>
          <a:lstStyle/>
          <a:p>
            <a:pPr>
              <a:defRPr/>
            </a:pPr>
            <a:r>
              <a:rPr lang="vi-VN"/>
              <a:t>Lập trình môi trường Windows</a:t>
            </a:r>
            <a:endParaRPr lang="en-US"/>
          </a:p>
        </p:txBody>
      </p:sp>
      <p:sp>
        <p:nvSpPr>
          <p:cNvPr id="5" name="Slide Number Placeholder 4"/>
          <p:cNvSpPr>
            <a:spLocks noGrp="1"/>
          </p:cNvSpPr>
          <p:nvPr>
            <p:ph type="sldNum" sz="quarter" idx="12"/>
          </p:nvPr>
        </p:nvSpPr>
        <p:spPr/>
        <p:txBody>
          <a:bodyPr/>
          <a:lstStyle/>
          <a:p>
            <a:pPr>
              <a:defRPr/>
            </a:pPr>
            <a:fld id="{0A06DE59-54BB-4F2C-BFCA-9D772ED30054}" type="slidenum">
              <a:rPr lang="en-US" smtClean="0"/>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72430D69-5C8F-4AB5-873C-2A29C6BF380B}" type="datetime1">
              <a:rPr lang="en-US" smtClean="0"/>
              <a:pPr>
                <a:defRPr/>
              </a:pPr>
              <a:t>1/29/18</a:t>
            </a:fld>
            <a:endParaRPr lang="en-US"/>
          </a:p>
        </p:txBody>
      </p:sp>
      <p:sp>
        <p:nvSpPr>
          <p:cNvPr id="3" name="Footer Placeholder 2"/>
          <p:cNvSpPr>
            <a:spLocks noGrp="1"/>
          </p:cNvSpPr>
          <p:nvPr>
            <p:ph type="ftr" sz="quarter" idx="11"/>
          </p:nvPr>
        </p:nvSpPr>
        <p:spPr/>
        <p:txBody>
          <a:bodyPr/>
          <a:lstStyle/>
          <a:p>
            <a:pPr>
              <a:defRPr/>
            </a:pPr>
            <a:r>
              <a:rPr lang="vi-VN"/>
              <a:t>Lập trình môi trường Windows</a:t>
            </a:r>
            <a:endParaRPr lang="en-US"/>
          </a:p>
        </p:txBody>
      </p:sp>
      <p:sp>
        <p:nvSpPr>
          <p:cNvPr id="4" name="Slide Number Placeholder 3"/>
          <p:cNvSpPr>
            <a:spLocks noGrp="1"/>
          </p:cNvSpPr>
          <p:nvPr>
            <p:ph type="sldNum" sz="quarter" idx="12"/>
          </p:nvPr>
        </p:nvSpPr>
        <p:spPr/>
        <p:txBody>
          <a:bodyPr/>
          <a:lstStyle/>
          <a:p>
            <a:pPr>
              <a:defRPr/>
            </a:pPr>
            <a:fld id="{0B2ECC29-9F1E-4227-8D30-060C7D4580BF}" type="slidenum">
              <a:rPr lang="en-US" smtClean="0"/>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1440"/>
            <a:ext cx="8229600" cy="914400"/>
          </a:xfrm>
        </p:spPr>
        <p:txBody>
          <a:bodyPr tIns="0" bIns="0" anchor="b"/>
          <a:lstStyle>
            <a:lvl1pPr algn="l">
              <a:buNone/>
              <a:defRPr sz="5000" b="1"/>
            </a:lvl1pPr>
          </a:lstStyle>
          <a:p>
            <a:r>
              <a:rPr lang="en-US"/>
              <a:t>Click to edit Master title style</a:t>
            </a:r>
            <a:endParaRPr lang="en-US" dirty="0"/>
          </a:p>
        </p:txBody>
      </p:sp>
      <p:sp>
        <p:nvSpPr>
          <p:cNvPr id="3" name="Text Placeholder 2"/>
          <p:cNvSpPr>
            <a:spLocks noGrp="1"/>
          </p:cNvSpPr>
          <p:nvPr>
            <p:ph type="body" idx="2"/>
          </p:nvPr>
        </p:nvSpPr>
        <p:spPr>
          <a:xfrm>
            <a:off x="457200" y="1133856"/>
            <a:ext cx="2590800" cy="5181600"/>
          </a:xfrm>
        </p:spPr>
        <p:txBody>
          <a:bodyPr lIns="45720" tIns="45720" rIns="0"/>
          <a:lstStyle>
            <a:lvl1pPr marL="0" indent="0">
              <a:spcBef>
                <a:spcPts val="300"/>
              </a:spcBef>
              <a:buNone/>
              <a:defRPr sz="1800"/>
            </a:lvl1pPr>
            <a:lvl2pPr>
              <a:buNone/>
              <a:defRPr sz="1200"/>
            </a:lvl2pPr>
            <a:lvl3pPr>
              <a:buNone/>
              <a:defRPr sz="1000"/>
            </a:lvl3pPr>
            <a:lvl4pPr>
              <a:buNone/>
              <a:defRPr sz="900"/>
            </a:lvl4pPr>
            <a:lvl5pPr>
              <a:buNone/>
              <a:defRPr sz="900"/>
            </a:lvl5pPr>
          </a:lstStyle>
          <a:p>
            <a:pPr lvl="0"/>
            <a:r>
              <a:rPr lang="en-US"/>
              <a:t>Click to edit Master text styles</a:t>
            </a:r>
          </a:p>
        </p:txBody>
      </p:sp>
      <p:sp>
        <p:nvSpPr>
          <p:cNvPr id="4" name="Content Placeholder 3"/>
          <p:cNvSpPr>
            <a:spLocks noGrp="1"/>
          </p:cNvSpPr>
          <p:nvPr>
            <p:ph sz="half" idx="1"/>
          </p:nvPr>
        </p:nvSpPr>
        <p:spPr>
          <a:xfrm>
            <a:off x="3429000" y="1133472"/>
            <a:ext cx="5257800" cy="5191128"/>
          </a:xfrm>
        </p:spPr>
        <p:txBody>
          <a:bodyPr/>
          <a:lstStyle>
            <a:lvl1pPr algn="l">
              <a:defRPr sz="3000"/>
            </a:lvl1pPr>
            <a:lvl2pPr algn="l">
              <a:defRPr sz="2800"/>
            </a:lvl2pPr>
            <a:lvl3pPr algn="l">
              <a:defRPr sz="2400"/>
            </a:lvl3pPr>
            <a:lvl4pPr algn="l">
              <a:defRPr sz="2000"/>
            </a:lvl4pPr>
            <a:lvl5pPr algn="l">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defRPr/>
            </a:pPr>
            <a:fld id="{25010195-FAAD-4C92-BF4D-FD4D002193F6}" type="datetime1">
              <a:rPr lang="en-US" smtClean="0"/>
              <a:pPr>
                <a:defRPr/>
              </a:pPr>
              <a:t>1/29/18</a:t>
            </a:fld>
            <a:endParaRPr lang="en-US"/>
          </a:p>
        </p:txBody>
      </p:sp>
      <p:sp>
        <p:nvSpPr>
          <p:cNvPr id="6" name="Footer Placeholder 5"/>
          <p:cNvSpPr>
            <a:spLocks noGrp="1"/>
          </p:cNvSpPr>
          <p:nvPr>
            <p:ph type="ftr" sz="quarter" idx="11"/>
          </p:nvPr>
        </p:nvSpPr>
        <p:spPr/>
        <p:txBody>
          <a:bodyPr/>
          <a:lstStyle/>
          <a:p>
            <a:pPr>
              <a:defRPr/>
            </a:pPr>
            <a:r>
              <a:rPr lang="vi-VN"/>
              <a:t>Lập trình môi trường Windows</a:t>
            </a:r>
            <a:endParaRPr lang="en-US"/>
          </a:p>
        </p:txBody>
      </p:sp>
      <p:sp>
        <p:nvSpPr>
          <p:cNvPr id="7" name="Slide Number Placeholder 6"/>
          <p:cNvSpPr>
            <a:spLocks noGrp="1"/>
          </p:cNvSpPr>
          <p:nvPr>
            <p:ph type="sldNum" sz="quarter" idx="12"/>
          </p:nvPr>
        </p:nvSpPr>
        <p:spPr/>
        <p:txBody>
          <a:bodyPr/>
          <a:lstStyle/>
          <a:p>
            <a:pPr>
              <a:defRPr/>
            </a:pPr>
            <a:fld id="{107F8AD6-4B4F-4145-AE65-B4EC9A960436}" type="slidenum">
              <a:rPr lang="en-US" smtClean="0"/>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76240" y="1981200"/>
            <a:ext cx="3429000" cy="522288"/>
          </a:xfrm>
        </p:spPr>
        <p:txBody>
          <a:bodyPr tIns="0" bIns="0" anchor="b"/>
          <a:lstStyle>
            <a:lvl1pPr algn="r">
              <a:buNone/>
              <a:defRPr sz="2000" b="1"/>
            </a:lvl1pPr>
          </a:lstStyle>
          <a:p>
            <a:r>
              <a:rPr lang="en-US"/>
              <a:t>Click to edit Master title style</a:t>
            </a:r>
            <a:endParaRPr lang="en-US" dirty="0"/>
          </a:p>
        </p:txBody>
      </p:sp>
      <p:sp>
        <p:nvSpPr>
          <p:cNvPr id="3" name="Picture Placeholder 2"/>
          <p:cNvSpPr>
            <a:spLocks noGrp="1"/>
          </p:cNvSpPr>
          <p:nvPr>
            <p:ph type="pic" idx="1"/>
          </p:nvPr>
        </p:nvSpPr>
        <p:spPr>
          <a:xfrm>
            <a:off x="4093368" y="1066800"/>
            <a:ext cx="4572000" cy="4572000"/>
          </a:xfrm>
          <a:solidFill>
            <a:schemeClr val="bg2">
              <a:shade val="75000"/>
            </a:schemeClr>
          </a:solidFill>
          <a:ln w="60325">
            <a:solidFill>
              <a:srgbClr val="FFFFFF"/>
            </a:solidFill>
            <a:miter lim="800000"/>
          </a:ln>
          <a:effectLst>
            <a:outerShdw blurRad="36195" dist="10000" dir="5400000" algn="tl" rotWithShape="0">
              <a:srgbClr val="000000">
                <a:alpha val="75000"/>
              </a:srgbClr>
            </a:outerShdw>
            <a:reflection stA="21000" endA="500" endPos="10000" dist="20000" dir="5400000" sy="-100000" algn="bl" rotWithShape="0"/>
          </a:effectLst>
        </p:spPr>
        <p:txBody>
          <a:bodyPr/>
          <a:lstStyle>
            <a:lvl1pPr>
              <a:buNone/>
              <a:defRPr sz="3200"/>
            </a:lvl1pPr>
          </a:lstStyle>
          <a:p>
            <a:r>
              <a:rPr lang="en-US"/>
              <a:t>Click icon to add picture</a:t>
            </a:r>
            <a:endParaRPr lang="en-US" dirty="0"/>
          </a:p>
        </p:txBody>
      </p:sp>
      <p:sp>
        <p:nvSpPr>
          <p:cNvPr id="4" name="Text Placeholder 3"/>
          <p:cNvSpPr>
            <a:spLocks noGrp="1"/>
          </p:cNvSpPr>
          <p:nvPr>
            <p:ph type="body" sz="half" idx="2"/>
          </p:nvPr>
        </p:nvSpPr>
        <p:spPr>
          <a:xfrm>
            <a:off x="376240" y="2543176"/>
            <a:ext cx="3429000" cy="914400"/>
          </a:xfrm>
        </p:spPr>
        <p:txBody>
          <a:bodyPr lIns="0" tIns="0" rIns="0" bIns="0" anchor="t"/>
          <a:lstStyle>
            <a:lvl1pPr indent="0" algn="r">
              <a:spcBef>
                <a:spcPts val="300"/>
              </a:spcBef>
              <a:buFontTx/>
              <a:buNone/>
              <a:defRPr sz="1400" baseline="0"/>
            </a:lvl1pPr>
            <a:lvl2pPr>
              <a:buFontTx/>
              <a:buNone/>
              <a:defRPr sz="1200"/>
            </a:lvl2pPr>
            <a:lvl3pPr>
              <a:buFontTx/>
              <a:buNone/>
              <a:defRPr sz="1000"/>
            </a:lvl3pPr>
            <a:lvl4pPr>
              <a:buFontTx/>
              <a:buNone/>
              <a:defRPr sz="900"/>
            </a:lvl4pPr>
            <a:lvl5pPr>
              <a:buFontTx/>
              <a:buNone/>
              <a:defRPr sz="900"/>
            </a:lvl5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DAD84771-9565-402F-A621-4FCAF432CF65}" type="datetime1">
              <a:rPr lang="en-US" smtClean="0"/>
              <a:pPr>
                <a:defRPr/>
              </a:pPr>
              <a:t>1/29/18</a:t>
            </a:fld>
            <a:endParaRPr lang="en-US"/>
          </a:p>
        </p:txBody>
      </p:sp>
      <p:sp>
        <p:nvSpPr>
          <p:cNvPr id="6" name="Footer Placeholder 5"/>
          <p:cNvSpPr>
            <a:spLocks noGrp="1"/>
          </p:cNvSpPr>
          <p:nvPr>
            <p:ph type="ftr" sz="quarter" idx="11"/>
          </p:nvPr>
        </p:nvSpPr>
        <p:spPr/>
        <p:txBody>
          <a:bodyPr/>
          <a:lstStyle/>
          <a:p>
            <a:pPr>
              <a:defRPr/>
            </a:pPr>
            <a:r>
              <a:rPr lang="vi-VN"/>
              <a:t>Lập trình môi trường Windows</a:t>
            </a:r>
            <a:endParaRPr lang="en-US"/>
          </a:p>
        </p:txBody>
      </p:sp>
      <p:sp>
        <p:nvSpPr>
          <p:cNvPr id="7" name="Slide Number Placeholder 6"/>
          <p:cNvSpPr>
            <a:spLocks noGrp="1"/>
          </p:cNvSpPr>
          <p:nvPr>
            <p:ph type="sldNum" sz="quarter" idx="12"/>
          </p:nvPr>
        </p:nvSpPr>
        <p:spPr>
          <a:xfrm>
            <a:off x="8153400" y="6356350"/>
            <a:ext cx="533400" cy="365125"/>
          </a:xfrm>
        </p:spPr>
        <p:txBody>
          <a:bodyPr/>
          <a:lstStyle/>
          <a:p>
            <a:pPr>
              <a:defRPr/>
            </a:pPr>
            <a:fld id="{4A5355A0-A7DE-4ACC-B750-1DEEB014EE29}" type="slidenum">
              <a:rPr lang="en-US" smtClean="0"/>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theme" Target="../theme/theme2.xml"/><Relationship Id="rId14" Type="http://schemas.openxmlformats.org/officeDocument/2006/relationships/image" Target="../media/image1.jpeg"/><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7" name="Flowchart: Document 6"/>
          <p:cNvSpPr/>
          <p:nvPr/>
        </p:nvSpPr>
        <p:spPr>
          <a:xfrm rot="10800000">
            <a:off x="1" y="1142899"/>
            <a:ext cx="9144000" cy="5562705"/>
          </a:xfrm>
          <a:custGeom>
            <a:avLst/>
            <a:gdLst>
              <a:gd name="connsiteX0" fmla="*/ 0 w 21600"/>
              <a:gd name="connsiteY0" fmla="*/ 0 h 19378"/>
              <a:gd name="connsiteX1" fmla="*/ 21600 w 21600"/>
              <a:gd name="connsiteY1" fmla="*/ 0 h 19378"/>
              <a:gd name="connsiteX2" fmla="*/ 21600 w 21600"/>
              <a:gd name="connsiteY2" fmla="*/ 17322 h 19378"/>
              <a:gd name="connsiteX3" fmla="*/ 0 w 21600"/>
              <a:gd name="connsiteY3" fmla="*/ 19378 h 19378"/>
              <a:gd name="connsiteX4" fmla="*/ 0 w 21600"/>
              <a:gd name="connsiteY4" fmla="*/ 0 h 19378"/>
              <a:gd name="connsiteX0" fmla="*/ 0 w 21600"/>
              <a:gd name="connsiteY0" fmla="*/ 0 h 19378"/>
              <a:gd name="connsiteX1" fmla="*/ 21600 w 21600"/>
              <a:gd name="connsiteY1" fmla="*/ 0 h 19378"/>
              <a:gd name="connsiteX2" fmla="*/ 21600 w 21600"/>
              <a:gd name="connsiteY2" fmla="*/ 17322 h 19378"/>
              <a:gd name="connsiteX3" fmla="*/ 0 w 21600"/>
              <a:gd name="connsiteY3" fmla="*/ 19378 h 19378"/>
              <a:gd name="connsiteX4" fmla="*/ 0 w 21600"/>
              <a:gd name="connsiteY4" fmla="*/ 0 h 19378"/>
              <a:gd name="connsiteX0" fmla="*/ 0 w 21600"/>
              <a:gd name="connsiteY0" fmla="*/ 0 h 19378"/>
              <a:gd name="connsiteX1" fmla="*/ 21600 w 21600"/>
              <a:gd name="connsiteY1" fmla="*/ 0 h 19378"/>
              <a:gd name="connsiteX2" fmla="*/ 21600 w 21600"/>
              <a:gd name="connsiteY2" fmla="*/ 17322 h 19378"/>
              <a:gd name="connsiteX3" fmla="*/ 0 w 21600"/>
              <a:gd name="connsiteY3" fmla="*/ 19378 h 19378"/>
              <a:gd name="connsiteX4" fmla="*/ 0 w 21600"/>
              <a:gd name="connsiteY4" fmla="*/ 0 h 19378"/>
              <a:gd name="connsiteX0" fmla="*/ 0 w 21600"/>
              <a:gd name="connsiteY0" fmla="*/ 0 h 19974"/>
              <a:gd name="connsiteX1" fmla="*/ 21600 w 21600"/>
              <a:gd name="connsiteY1" fmla="*/ 0 h 19974"/>
              <a:gd name="connsiteX2" fmla="*/ 21600 w 21600"/>
              <a:gd name="connsiteY2" fmla="*/ 17322 h 19974"/>
              <a:gd name="connsiteX3" fmla="*/ 0 w 21600"/>
              <a:gd name="connsiteY3" fmla="*/ 19974 h 19974"/>
              <a:gd name="connsiteX4" fmla="*/ 0 w 21600"/>
              <a:gd name="connsiteY4" fmla="*/ 0 h 19974"/>
              <a:gd name="connsiteX0" fmla="*/ 0 w 21600"/>
              <a:gd name="connsiteY0" fmla="*/ 0 h 19974"/>
              <a:gd name="connsiteX1" fmla="*/ 21600 w 21600"/>
              <a:gd name="connsiteY1" fmla="*/ 0 h 19974"/>
              <a:gd name="connsiteX2" fmla="*/ 21600 w 21600"/>
              <a:gd name="connsiteY2" fmla="*/ 17322 h 19974"/>
              <a:gd name="connsiteX3" fmla="*/ 0 w 21600"/>
              <a:gd name="connsiteY3" fmla="*/ 19974 h 19974"/>
              <a:gd name="connsiteX4" fmla="*/ 0 w 21600"/>
              <a:gd name="connsiteY4" fmla="*/ 0 h 19974"/>
              <a:gd name="connsiteX0" fmla="*/ 0 w 21600"/>
              <a:gd name="connsiteY0" fmla="*/ 0 h 19974"/>
              <a:gd name="connsiteX1" fmla="*/ 21600 w 21600"/>
              <a:gd name="connsiteY1" fmla="*/ 0 h 19974"/>
              <a:gd name="connsiteX2" fmla="*/ 21600 w 21600"/>
              <a:gd name="connsiteY2" fmla="*/ 17322 h 19974"/>
              <a:gd name="connsiteX3" fmla="*/ 0 w 21600"/>
              <a:gd name="connsiteY3" fmla="*/ 19974 h 19974"/>
              <a:gd name="connsiteX4" fmla="*/ 0 w 21600"/>
              <a:gd name="connsiteY4" fmla="*/ 0 h 19974"/>
              <a:gd name="connsiteX0" fmla="*/ 0 w 21600"/>
              <a:gd name="connsiteY0" fmla="*/ 0 h 20252"/>
              <a:gd name="connsiteX1" fmla="*/ 21600 w 21600"/>
              <a:gd name="connsiteY1" fmla="*/ 0 h 20252"/>
              <a:gd name="connsiteX2" fmla="*/ 21600 w 21600"/>
              <a:gd name="connsiteY2" fmla="*/ 17322 h 20252"/>
              <a:gd name="connsiteX3" fmla="*/ 0 w 21600"/>
              <a:gd name="connsiteY3" fmla="*/ 20252 h 20252"/>
              <a:gd name="connsiteX4" fmla="*/ 0 w 21600"/>
              <a:gd name="connsiteY4" fmla="*/ 0 h 20252"/>
              <a:gd name="connsiteX0" fmla="*/ 0 w 21600"/>
              <a:gd name="connsiteY0" fmla="*/ 0 h 20252"/>
              <a:gd name="connsiteX1" fmla="*/ 21600 w 21600"/>
              <a:gd name="connsiteY1" fmla="*/ 0 h 20252"/>
              <a:gd name="connsiteX2" fmla="*/ 21600 w 21600"/>
              <a:gd name="connsiteY2" fmla="*/ 17322 h 20252"/>
              <a:gd name="connsiteX3" fmla="*/ 0 w 21600"/>
              <a:gd name="connsiteY3" fmla="*/ 20252 h 20252"/>
              <a:gd name="connsiteX4" fmla="*/ 0 w 21600"/>
              <a:gd name="connsiteY4" fmla="*/ 0 h 20252"/>
            </a:gdLst>
            <a:ahLst/>
            <a:cxnLst>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Lst>
            <a:rect l="l" t="t" r="r" b="b"/>
            <a:pathLst>
              <a:path w="21600" h="20252">
                <a:moveTo>
                  <a:pt x="0" y="0"/>
                </a:moveTo>
                <a:lnTo>
                  <a:pt x="21600" y="0"/>
                </a:lnTo>
                <a:lnTo>
                  <a:pt x="21600" y="17322"/>
                </a:lnTo>
                <a:cubicBezTo>
                  <a:pt x="10800" y="17322"/>
                  <a:pt x="10056" y="24231"/>
                  <a:pt x="0" y="20252"/>
                </a:cubicBezTo>
                <a:lnTo>
                  <a:pt x="0" y="0"/>
                </a:lnTo>
                <a:close/>
              </a:path>
            </a:pathLst>
          </a:custGeom>
          <a:gradFill>
            <a:gsLst>
              <a:gs pos="100000">
                <a:schemeClr val="bg2">
                  <a:tint val="55000"/>
                  <a:satMod val="1800000"/>
                  <a:alpha val="55000"/>
                </a:schemeClr>
              </a:gs>
              <a:gs pos="65000">
                <a:schemeClr val="bg2">
                  <a:shade val="100000"/>
                  <a:satMod val="600000"/>
                  <a:alpha val="0"/>
                </a:schemeClr>
              </a:gs>
            </a:gsLst>
            <a:lin ang="4800000" scaled="1"/>
          </a:gradFill>
          <a:ln w="317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8" name="Flowchart: Document 7"/>
          <p:cNvSpPr/>
          <p:nvPr/>
        </p:nvSpPr>
        <p:spPr>
          <a:xfrm rot="10800000">
            <a:off x="1" y="1341133"/>
            <a:ext cx="9144000" cy="4480425"/>
          </a:xfrm>
          <a:custGeom>
            <a:avLst/>
            <a:gdLst>
              <a:gd name="connsiteX0" fmla="*/ 0 w 21600"/>
              <a:gd name="connsiteY0" fmla="*/ 0 h 18944"/>
              <a:gd name="connsiteX1" fmla="*/ 21600 w 21600"/>
              <a:gd name="connsiteY1" fmla="*/ 0 h 18944"/>
              <a:gd name="connsiteX2" fmla="*/ 21600 w 21600"/>
              <a:gd name="connsiteY2" fmla="*/ 17322 h 18944"/>
              <a:gd name="connsiteX3" fmla="*/ 0 w 21600"/>
              <a:gd name="connsiteY3" fmla="*/ 18944 h 18944"/>
              <a:gd name="connsiteX4" fmla="*/ 0 w 21600"/>
              <a:gd name="connsiteY4" fmla="*/ 0 h 18944"/>
              <a:gd name="connsiteX0" fmla="*/ 0 w 21600"/>
              <a:gd name="connsiteY0" fmla="*/ 0 h 18944"/>
              <a:gd name="connsiteX1" fmla="*/ 21600 w 21600"/>
              <a:gd name="connsiteY1" fmla="*/ 0 h 18944"/>
              <a:gd name="connsiteX2" fmla="*/ 21600 w 21600"/>
              <a:gd name="connsiteY2" fmla="*/ 17322 h 18944"/>
              <a:gd name="connsiteX3" fmla="*/ 0 w 21600"/>
              <a:gd name="connsiteY3" fmla="*/ 18944 h 18944"/>
              <a:gd name="connsiteX4" fmla="*/ 0 w 21600"/>
              <a:gd name="connsiteY4" fmla="*/ 0 h 18944"/>
              <a:gd name="connsiteX0" fmla="*/ 0 w 21600"/>
              <a:gd name="connsiteY0" fmla="*/ 0 h 19350"/>
              <a:gd name="connsiteX1" fmla="*/ 21600 w 21600"/>
              <a:gd name="connsiteY1" fmla="*/ 0 h 19350"/>
              <a:gd name="connsiteX2" fmla="*/ 21600 w 21600"/>
              <a:gd name="connsiteY2" fmla="*/ 17322 h 19350"/>
              <a:gd name="connsiteX3" fmla="*/ 0 w 21600"/>
              <a:gd name="connsiteY3" fmla="*/ 19350 h 19350"/>
              <a:gd name="connsiteX4" fmla="*/ 0 w 21600"/>
              <a:gd name="connsiteY4" fmla="*/ 0 h 19350"/>
              <a:gd name="connsiteX0" fmla="*/ 0 w 21600"/>
              <a:gd name="connsiteY0" fmla="*/ 0 h 19350"/>
              <a:gd name="connsiteX1" fmla="*/ 21600 w 21600"/>
              <a:gd name="connsiteY1" fmla="*/ 0 h 19350"/>
              <a:gd name="connsiteX2" fmla="*/ 21600 w 21600"/>
              <a:gd name="connsiteY2" fmla="*/ 17322 h 19350"/>
              <a:gd name="connsiteX3" fmla="*/ 0 w 21600"/>
              <a:gd name="connsiteY3" fmla="*/ 19350 h 19350"/>
              <a:gd name="connsiteX4" fmla="*/ 0 w 21600"/>
              <a:gd name="connsiteY4" fmla="*/ 0 h 19350"/>
              <a:gd name="connsiteX0" fmla="*/ 0 w 21600"/>
              <a:gd name="connsiteY0" fmla="*/ 0 h 19350"/>
              <a:gd name="connsiteX1" fmla="*/ 21600 w 21600"/>
              <a:gd name="connsiteY1" fmla="*/ 0 h 19350"/>
              <a:gd name="connsiteX2" fmla="*/ 21600 w 21600"/>
              <a:gd name="connsiteY2" fmla="*/ 17322 h 19350"/>
              <a:gd name="connsiteX3" fmla="*/ 0 w 21600"/>
              <a:gd name="connsiteY3" fmla="*/ 19350 h 19350"/>
              <a:gd name="connsiteX4" fmla="*/ 0 w 21600"/>
              <a:gd name="connsiteY4" fmla="*/ 0 h 19350"/>
              <a:gd name="connsiteX0" fmla="*/ 0 w 21600"/>
              <a:gd name="connsiteY0" fmla="*/ 0 h 19350"/>
              <a:gd name="connsiteX1" fmla="*/ 21600 w 21600"/>
              <a:gd name="connsiteY1" fmla="*/ 0 h 19350"/>
              <a:gd name="connsiteX2" fmla="*/ 21600 w 21600"/>
              <a:gd name="connsiteY2" fmla="*/ 17322 h 19350"/>
              <a:gd name="connsiteX3" fmla="*/ 0 w 21600"/>
              <a:gd name="connsiteY3" fmla="*/ 19350 h 19350"/>
              <a:gd name="connsiteX4" fmla="*/ 0 w 21600"/>
              <a:gd name="connsiteY4" fmla="*/ 0 h 19350"/>
              <a:gd name="connsiteX0" fmla="*/ 0 w 21600"/>
              <a:gd name="connsiteY0" fmla="*/ 0 h 19691"/>
              <a:gd name="connsiteX1" fmla="*/ 21600 w 21600"/>
              <a:gd name="connsiteY1" fmla="*/ 0 h 19691"/>
              <a:gd name="connsiteX2" fmla="*/ 21600 w 21600"/>
              <a:gd name="connsiteY2" fmla="*/ 17322 h 19691"/>
              <a:gd name="connsiteX3" fmla="*/ 0 w 21600"/>
              <a:gd name="connsiteY3" fmla="*/ 19691 h 19691"/>
              <a:gd name="connsiteX4" fmla="*/ 0 w 21600"/>
              <a:gd name="connsiteY4" fmla="*/ 0 h 19691"/>
              <a:gd name="connsiteX0" fmla="*/ 0 w 21600"/>
              <a:gd name="connsiteY0" fmla="*/ 0 h 19691"/>
              <a:gd name="connsiteX1" fmla="*/ 21600 w 21600"/>
              <a:gd name="connsiteY1" fmla="*/ 0 h 19691"/>
              <a:gd name="connsiteX2" fmla="*/ 21600 w 21600"/>
              <a:gd name="connsiteY2" fmla="*/ 17322 h 19691"/>
              <a:gd name="connsiteX3" fmla="*/ 0 w 21600"/>
              <a:gd name="connsiteY3" fmla="*/ 19691 h 19691"/>
              <a:gd name="connsiteX4" fmla="*/ 0 w 21600"/>
              <a:gd name="connsiteY4" fmla="*/ 0 h 19691"/>
              <a:gd name="connsiteX0" fmla="*/ 0 w 21600"/>
              <a:gd name="connsiteY0" fmla="*/ 0 h 20032"/>
              <a:gd name="connsiteX1" fmla="*/ 21600 w 21600"/>
              <a:gd name="connsiteY1" fmla="*/ 0 h 20032"/>
              <a:gd name="connsiteX2" fmla="*/ 21600 w 21600"/>
              <a:gd name="connsiteY2" fmla="*/ 17322 h 20032"/>
              <a:gd name="connsiteX3" fmla="*/ 0 w 21600"/>
              <a:gd name="connsiteY3" fmla="*/ 20032 h 20032"/>
              <a:gd name="connsiteX4" fmla="*/ 0 w 21600"/>
              <a:gd name="connsiteY4" fmla="*/ 0 h 20032"/>
              <a:gd name="connsiteX0" fmla="*/ 0 w 21600"/>
              <a:gd name="connsiteY0" fmla="*/ 0 h 20032"/>
              <a:gd name="connsiteX1" fmla="*/ 21600 w 21600"/>
              <a:gd name="connsiteY1" fmla="*/ 0 h 20032"/>
              <a:gd name="connsiteX2" fmla="*/ 21600 w 21600"/>
              <a:gd name="connsiteY2" fmla="*/ 17322 h 20032"/>
              <a:gd name="connsiteX3" fmla="*/ 0 w 21600"/>
              <a:gd name="connsiteY3" fmla="*/ 20032 h 20032"/>
              <a:gd name="connsiteX4" fmla="*/ 0 w 21600"/>
              <a:gd name="connsiteY4" fmla="*/ 0 h 20032"/>
              <a:gd name="connsiteX0" fmla="*/ 0 w 21600"/>
              <a:gd name="connsiteY0" fmla="*/ 0 h 20032"/>
              <a:gd name="connsiteX1" fmla="*/ 21600 w 21600"/>
              <a:gd name="connsiteY1" fmla="*/ 0 h 20032"/>
              <a:gd name="connsiteX2" fmla="*/ 21600 w 21600"/>
              <a:gd name="connsiteY2" fmla="*/ 17322 h 20032"/>
              <a:gd name="connsiteX3" fmla="*/ 0 w 21600"/>
              <a:gd name="connsiteY3" fmla="*/ 20032 h 20032"/>
              <a:gd name="connsiteX4" fmla="*/ 0 w 21600"/>
              <a:gd name="connsiteY4" fmla="*/ 0 h 20032"/>
              <a:gd name="connsiteX0" fmla="*/ 0 w 21600"/>
              <a:gd name="connsiteY0" fmla="*/ 0 h 20032"/>
              <a:gd name="connsiteX1" fmla="*/ 21600 w 21600"/>
              <a:gd name="connsiteY1" fmla="*/ 0 h 20032"/>
              <a:gd name="connsiteX2" fmla="*/ 21600 w 21600"/>
              <a:gd name="connsiteY2" fmla="*/ 17322 h 20032"/>
              <a:gd name="connsiteX3" fmla="*/ 0 w 21600"/>
              <a:gd name="connsiteY3" fmla="*/ 20032 h 20032"/>
              <a:gd name="connsiteX4" fmla="*/ 0 w 21600"/>
              <a:gd name="connsiteY4" fmla="*/ 0 h 20032"/>
              <a:gd name="connsiteX0" fmla="*/ 0 w 21600"/>
              <a:gd name="connsiteY0" fmla="*/ 0 h 20032"/>
              <a:gd name="connsiteX1" fmla="*/ 21600 w 21600"/>
              <a:gd name="connsiteY1" fmla="*/ 0 h 20032"/>
              <a:gd name="connsiteX2" fmla="*/ 21600 w 21600"/>
              <a:gd name="connsiteY2" fmla="*/ 17322 h 20032"/>
              <a:gd name="connsiteX3" fmla="*/ 0 w 21600"/>
              <a:gd name="connsiteY3" fmla="*/ 20032 h 20032"/>
              <a:gd name="connsiteX4" fmla="*/ 0 w 21600"/>
              <a:gd name="connsiteY4" fmla="*/ 0 h 20032"/>
            </a:gdLst>
            <a:ahLst/>
            <a:cxnLst>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 ang="0">
                <a:pos x="connsiteX0" y="connsiteY0"/>
              </a:cxn>
              <a:cxn ang="0">
                <a:pos x="connsiteX1" y="connsiteY1"/>
              </a:cxn>
              <a:cxn ang="0">
                <a:pos x="connsiteX2" y="connsiteY2"/>
              </a:cxn>
              <a:cxn ang="0">
                <a:pos x="connsiteX3" y="connsiteY3"/>
              </a:cxn>
              <a:cxn ang="0">
                <a:pos x="connsiteX4" y="connsiteY4"/>
              </a:cxn>
            </a:cxnLst>
            <a:rect l="l" t="t" r="r" b="b"/>
            <a:pathLst>
              <a:path w="21600" h="20032">
                <a:moveTo>
                  <a:pt x="0" y="0"/>
                </a:moveTo>
                <a:lnTo>
                  <a:pt x="21600" y="0"/>
                </a:lnTo>
                <a:lnTo>
                  <a:pt x="21600" y="17322"/>
                </a:lnTo>
                <a:cubicBezTo>
                  <a:pt x="10800" y="17322"/>
                  <a:pt x="8684" y="24776"/>
                  <a:pt x="0" y="20032"/>
                </a:cubicBezTo>
                <a:lnTo>
                  <a:pt x="0" y="0"/>
                </a:lnTo>
                <a:close/>
              </a:path>
            </a:pathLst>
          </a:custGeom>
          <a:gradFill>
            <a:gsLst>
              <a:gs pos="100000">
                <a:schemeClr val="bg2">
                  <a:tint val="40000"/>
                  <a:satMod val="1900000"/>
                  <a:alpha val="30000"/>
                </a:schemeClr>
              </a:gs>
              <a:gs pos="65000">
                <a:schemeClr val="bg2">
                  <a:shade val="100000"/>
                  <a:satMod val="600000"/>
                  <a:alpha val="0"/>
                </a:schemeClr>
              </a:gs>
            </a:gsLst>
            <a:lin ang="4800000" scaled="1"/>
          </a:gradFill>
          <a:ln w="317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9" name="Title Placeholder 8"/>
          <p:cNvSpPr>
            <a:spLocks noGrp="1"/>
          </p:cNvSpPr>
          <p:nvPr>
            <p:ph type="title"/>
          </p:nvPr>
        </p:nvSpPr>
        <p:spPr>
          <a:xfrm>
            <a:off x="457200" y="533400"/>
            <a:ext cx="8229600" cy="1524000"/>
          </a:xfrm>
          <a:prstGeom prst="rect">
            <a:avLst/>
          </a:prstGeom>
        </p:spPr>
        <p:txBody>
          <a:bodyPr vert="horz" lIns="0" tIns="9144" rIns="0" bIns="9144" anchor="b">
            <a:normAutofit/>
          </a:bodyPr>
          <a:lstStyle/>
          <a:p>
            <a:r>
              <a:rPr lang="en-US"/>
              <a:t>Click to edit Master title style</a:t>
            </a:r>
            <a:endParaRPr lang="en-US" dirty="0"/>
          </a:p>
        </p:txBody>
      </p:sp>
      <p:sp>
        <p:nvSpPr>
          <p:cNvPr id="30" name="Text Placeholder 29"/>
          <p:cNvSpPr>
            <a:spLocks noGrp="1"/>
          </p:cNvSpPr>
          <p:nvPr>
            <p:ph type="body" idx="1"/>
          </p:nvPr>
        </p:nvSpPr>
        <p:spPr>
          <a:xfrm>
            <a:off x="457200" y="2179637"/>
            <a:ext cx="8229600" cy="4114800"/>
          </a:xfrm>
          <a:prstGeom prst="rect">
            <a:avLst/>
          </a:prstGeom>
        </p:spPr>
        <p:txBody>
          <a:bodyPr vert="horz" lIns="9144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2"/>
          </p:nvPr>
        </p:nvSpPr>
        <p:spPr>
          <a:xfrm>
            <a:off x="457200" y="6356350"/>
            <a:ext cx="1981200" cy="365125"/>
          </a:xfrm>
          <a:prstGeom prst="rect">
            <a:avLst/>
          </a:prstGeom>
        </p:spPr>
        <p:txBody>
          <a:bodyPr vert="horz" anchor="b"/>
          <a:lstStyle>
            <a:lvl1pPr algn="ctr">
              <a:defRPr sz="1200">
                <a:solidFill>
                  <a:schemeClr val="tx2">
                    <a:shade val="50000"/>
                  </a:schemeClr>
                </a:solidFill>
              </a:defRPr>
            </a:lvl1pPr>
          </a:lstStyle>
          <a:p>
            <a:pPr>
              <a:defRPr/>
            </a:pPr>
            <a:fld id="{60931591-DC85-4FEA-A539-A0E87BB82E74}" type="datetime1">
              <a:rPr lang="en-US" smtClean="0"/>
              <a:pPr>
                <a:defRPr/>
              </a:pPr>
              <a:t>1/29/18</a:t>
            </a:fld>
            <a:endParaRPr lang="en-US"/>
          </a:p>
        </p:txBody>
      </p:sp>
      <p:sp>
        <p:nvSpPr>
          <p:cNvPr id="22" name="Footer Placeholder 21"/>
          <p:cNvSpPr>
            <a:spLocks noGrp="1"/>
          </p:cNvSpPr>
          <p:nvPr>
            <p:ph type="ftr" sz="quarter" idx="3"/>
          </p:nvPr>
        </p:nvSpPr>
        <p:spPr>
          <a:xfrm>
            <a:off x="2438400" y="6356350"/>
            <a:ext cx="2895600" cy="365125"/>
          </a:xfrm>
          <a:prstGeom prst="rect">
            <a:avLst/>
          </a:prstGeom>
        </p:spPr>
        <p:txBody>
          <a:bodyPr vert="horz" lIns="0" anchor="b"/>
          <a:lstStyle>
            <a:lvl1pPr algn="l">
              <a:defRPr sz="1200">
                <a:solidFill>
                  <a:schemeClr val="tx2">
                    <a:shade val="50000"/>
                  </a:schemeClr>
                </a:solidFill>
              </a:defRPr>
            </a:lvl1pPr>
          </a:lstStyle>
          <a:p>
            <a:pPr>
              <a:defRPr/>
            </a:pPr>
            <a:r>
              <a:rPr lang="vi-VN"/>
              <a:t>Lập trình môi trường Windows</a:t>
            </a:r>
            <a:endParaRPr lang="en-US"/>
          </a:p>
        </p:txBody>
      </p:sp>
      <p:sp>
        <p:nvSpPr>
          <p:cNvPr id="18" name="Slide Number Placeholder 17"/>
          <p:cNvSpPr>
            <a:spLocks noGrp="1"/>
          </p:cNvSpPr>
          <p:nvPr>
            <p:ph type="sldNum" sz="quarter" idx="4"/>
          </p:nvPr>
        </p:nvSpPr>
        <p:spPr>
          <a:xfrm>
            <a:off x="8153400" y="6356350"/>
            <a:ext cx="533400" cy="365125"/>
          </a:xfrm>
          <a:prstGeom prst="rect">
            <a:avLst/>
          </a:prstGeom>
        </p:spPr>
        <p:txBody>
          <a:bodyPr vert="horz" lIns="91440" rIns="0" anchor="b"/>
          <a:lstStyle>
            <a:lvl1pPr algn="r">
              <a:defRPr sz="1400">
                <a:solidFill>
                  <a:schemeClr val="tx2">
                    <a:shade val="50000"/>
                  </a:schemeClr>
                </a:solidFill>
              </a:defRPr>
            </a:lvl1pPr>
          </a:lstStyle>
          <a:p>
            <a:pPr>
              <a:defRPr/>
            </a:pPr>
            <a:fld id="{4F8C8229-0385-4345-AD97-5B046B99A6DB}" type="slidenum">
              <a:rPr lang="en-US" smtClean="0"/>
              <a:pPr>
                <a:defRPr/>
              </a:pPr>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rtl="0" eaLnBrk="1" latinLnBrk="0" hangingPunct="1">
        <a:spcBef>
          <a:spcPct val="0"/>
        </a:spcBef>
        <a:buNone/>
        <a:defRPr sz="4800" b="1" kern="1200">
          <a:ln w="500">
            <a:solidFill>
              <a:schemeClr val="tx2">
                <a:shade val="20000"/>
                <a:satMod val="350000"/>
              </a:schemeClr>
            </a:solidFill>
          </a:ln>
          <a:solidFill>
            <a:schemeClr val="tx2">
              <a:tint val="100000"/>
              <a:satMod val="250000"/>
            </a:schemeClr>
          </a:solidFill>
          <a:effectLst>
            <a:outerShdw blurRad="30000" dist="30000" dir="2700000" algn="tl" rotWithShape="0">
              <a:schemeClr val="bg2">
                <a:shade val="45000"/>
                <a:satMod val="150000"/>
                <a:alpha val="90000"/>
              </a:schemeClr>
            </a:outerShdw>
          </a:effectLst>
          <a:latin typeface="+mj-lt"/>
          <a:ea typeface="+mj-ea"/>
          <a:cs typeface="+mj-cs"/>
        </a:defRPr>
      </a:lvl1pPr>
    </p:titleStyle>
    <p:bodyStyle>
      <a:lvl1pPr marL="320040" indent="-320040" algn="l" rtl="0" eaLnBrk="1" latinLnBrk="0" hangingPunct="1">
        <a:spcBef>
          <a:spcPct val="20000"/>
        </a:spcBef>
        <a:buClr>
          <a:schemeClr val="accent1"/>
        </a:buClr>
        <a:buSzPct val="70000"/>
        <a:buFont typeface="Wingdings 2"/>
        <a:buChar char=""/>
        <a:defRPr sz="3000" kern="1200">
          <a:solidFill>
            <a:schemeClr val="tx1"/>
          </a:solidFill>
          <a:latin typeface="+mn-lt"/>
          <a:ea typeface="+mn-ea"/>
          <a:cs typeface="+mn-cs"/>
        </a:defRPr>
      </a:lvl1pPr>
      <a:lvl2pPr marL="630936" indent="-274320" algn="l" rtl="0" eaLnBrk="1" latinLnBrk="0" hangingPunct="1">
        <a:spcBef>
          <a:spcPct val="20000"/>
        </a:spcBef>
        <a:buClr>
          <a:schemeClr val="accent2"/>
        </a:buClr>
        <a:buFont typeface="Wingdings 2"/>
        <a:buChar char=""/>
        <a:defRPr sz="2600" kern="1200">
          <a:solidFill>
            <a:schemeClr val="tx1"/>
          </a:solidFill>
          <a:latin typeface="+mn-lt"/>
          <a:ea typeface="+mn-ea"/>
          <a:cs typeface="+mn-cs"/>
        </a:defRPr>
      </a:lvl2pPr>
      <a:lvl3pPr marL="923544" indent="-274320" algn="l" rtl="0" eaLnBrk="1" latinLnBrk="0" hangingPunct="1">
        <a:spcBef>
          <a:spcPct val="20000"/>
        </a:spcBef>
        <a:buClr>
          <a:schemeClr val="accent3"/>
        </a:buClr>
        <a:buFont typeface="Wingdings 2"/>
        <a:buChar char=""/>
        <a:defRPr sz="2400" kern="1200">
          <a:solidFill>
            <a:schemeClr val="tx1"/>
          </a:solidFill>
          <a:latin typeface="+mn-lt"/>
          <a:ea typeface="+mn-ea"/>
          <a:cs typeface="+mn-cs"/>
        </a:defRPr>
      </a:lvl3pPr>
      <a:lvl4pPr marL="1188720" indent="-228600" algn="l" rtl="0" eaLnBrk="1" latinLnBrk="0" hangingPunct="1">
        <a:spcBef>
          <a:spcPct val="20000"/>
        </a:spcBef>
        <a:buClr>
          <a:schemeClr val="accent4"/>
        </a:buClr>
        <a:buFont typeface="Wingdings 2"/>
        <a:buChar char=""/>
        <a:defRPr sz="2200" kern="1200">
          <a:solidFill>
            <a:schemeClr val="tx1"/>
          </a:solidFill>
          <a:latin typeface="+mn-lt"/>
          <a:ea typeface="+mn-ea"/>
          <a:cs typeface="+mn-cs"/>
        </a:defRPr>
      </a:lvl4pPr>
      <a:lvl5pPr marL="1426464" indent="-228600" algn="l" rtl="0" eaLnBrk="1" latinLnBrk="0" hangingPunct="1">
        <a:spcBef>
          <a:spcPct val="20000"/>
        </a:spcBef>
        <a:buClr>
          <a:schemeClr val="accent5"/>
        </a:buClr>
        <a:buFont typeface="Wingdings 2"/>
        <a:buChar char=""/>
        <a:defRPr sz="2000" kern="1200">
          <a:solidFill>
            <a:schemeClr val="tx1"/>
          </a:solidFill>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60931591-DC85-4FEA-A539-A0E87BB82E74}" type="datetime1">
              <a:rPr lang="en-US" smtClean="0"/>
              <a:pPr>
                <a:defRPr/>
              </a:pPr>
              <a:t>1/29/18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r>
              <a:rPr lang="vi-VN"/>
              <a:t>Lập trình môi trường Windows</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4F8C8229-0385-4345-AD97-5B046B99A6DB}" type="slidenum">
              <a:rPr lang="en-US" smtClean="0"/>
              <a:pPr>
                <a:defRPr/>
              </a:pPr>
              <a:t>‹#›</a:t>
            </a:fld>
            <a:endParaRPr lang="en-US"/>
          </a:p>
        </p:txBody>
      </p:sp>
    </p:spTree>
    <p:extLst>
      <p:ext uri="{BB962C8B-B14F-4D97-AF65-F5344CB8AC3E}">
        <p14:creationId xmlns:p14="http://schemas.microsoft.com/office/powerpoint/2010/main" val="3338971610"/>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5.jpe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10.xml"/><Relationship Id="rId4" Type="http://schemas.openxmlformats.org/officeDocument/2006/relationships/oleObject" Target="../embeddings/oleObject1.bin"/><Relationship Id="rId5" Type="http://schemas.openxmlformats.org/officeDocument/2006/relationships/image" Target="../media/image17.png"/><Relationship Id="rId1" Type="http://schemas.openxmlformats.org/officeDocument/2006/relationships/vmlDrawing" Target="../drawings/vmlDrawing1.vml"/><Relationship Id="rId2"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6.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7.gi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3.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8.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hyperlink" Target="http://en.wikipedia.org/wiki/Windows_Phone" TargetMode="Externa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4.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685800" y="1828800"/>
            <a:ext cx="7772400" cy="1695451"/>
          </a:xfrm>
        </p:spPr>
        <p:txBody>
          <a:bodyPr>
            <a:noAutofit/>
          </a:bodyPr>
          <a:lstStyle/>
          <a:p>
            <a:pPr eaLnBrk="1" hangingPunct="1"/>
            <a:r>
              <a:rPr lang="en-US" sz="5400" b="1" dirty="0">
                <a:cs typeface="Times New Roman" pitchFamily="18" charset="0"/>
              </a:rPr>
              <a:t>TỔNG QUAN LẬP TRÌNH</a:t>
            </a:r>
            <a:br>
              <a:rPr lang="en-US" sz="5400" b="1" dirty="0">
                <a:cs typeface="Times New Roman" pitchFamily="18" charset="0"/>
              </a:rPr>
            </a:br>
            <a:r>
              <a:rPr lang="en-US" sz="5400" b="1" dirty="0">
                <a:cs typeface="Times New Roman" pitchFamily="18" charset="0"/>
              </a:rPr>
              <a:t>MÔI TRƯỜNG WINDOWS</a:t>
            </a:r>
            <a:endParaRPr lang="vi-VN" sz="5400" b="1" dirty="0">
              <a:cs typeface="Times New Roman" pitchFamily="18" charset="0"/>
            </a:endParaRPr>
          </a:p>
        </p:txBody>
      </p:sp>
      <p:sp>
        <p:nvSpPr>
          <p:cNvPr id="2051" name="Rectangle 3"/>
          <p:cNvSpPr>
            <a:spLocks noGrp="1" noChangeArrowheads="1"/>
          </p:cNvSpPr>
          <p:nvPr>
            <p:ph type="subTitle" idx="1"/>
          </p:nvPr>
        </p:nvSpPr>
        <p:spPr>
          <a:xfrm>
            <a:off x="1066800" y="5562600"/>
            <a:ext cx="6400800" cy="838200"/>
          </a:xfrm>
        </p:spPr>
        <p:txBody>
          <a:bodyPr>
            <a:normAutofit/>
          </a:bodyPr>
          <a:lstStyle/>
          <a:p>
            <a:pPr eaLnBrk="1" hangingPunct="1"/>
            <a:endParaRPr lang="vi-VN" b="1" dirty="0">
              <a:solidFill>
                <a:schemeClr val="bg1">
                  <a:lumMod val="65000"/>
                </a:schemeClr>
              </a:solidFill>
              <a:latin typeface="Times New Roman" pitchFamily="18" charset="0"/>
              <a:cs typeface="Times New Roman" pitchFamily="18" charset="0"/>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extLst>
      <p:ext uri="{BB962C8B-B14F-4D97-AF65-F5344CB8AC3E}">
        <p14:creationId xmlns:p14="http://schemas.microsoft.com/office/powerpoint/2010/main" val="318561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a:blip r:embed="rId2" cstate="print"/>
          <a:srcRect/>
          <a:stretch>
            <a:fillRect/>
          </a:stretch>
        </p:blipFill>
        <p:spPr bwMode="auto">
          <a:xfrm>
            <a:off x="0" y="0"/>
            <a:ext cx="9156421" cy="6858000"/>
          </a:xfrm>
          <a:prstGeom prst="rect">
            <a:avLst/>
          </a:prstGeom>
          <a:noFill/>
          <a:ln w="9525">
            <a:noFill/>
            <a:miter lim="800000"/>
            <a:headEnd/>
            <a:tailEnd/>
          </a:ln>
          <a:effectLst/>
        </p:spPr>
      </p:pic>
    </p:spTree>
    <p:extLst>
      <p:ext uri="{BB962C8B-B14F-4D97-AF65-F5344CB8AC3E}">
        <p14:creationId xmlns:p14="http://schemas.microsoft.com/office/powerpoint/2010/main" val="3788959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673096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666244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8691568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34767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6" y="0"/>
            <a:ext cx="9141027" cy="6858000"/>
          </a:xfrm>
          <a:prstGeom prst="rect">
            <a:avLst/>
          </a:prstGeom>
        </p:spPr>
      </p:pic>
    </p:spTree>
    <p:extLst>
      <p:ext uri="{BB962C8B-B14F-4D97-AF65-F5344CB8AC3E}">
        <p14:creationId xmlns:p14="http://schemas.microsoft.com/office/powerpoint/2010/main" val="10063614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94" y="0"/>
            <a:ext cx="9117211" cy="6858000"/>
          </a:xfrm>
          <a:prstGeom prst="rect">
            <a:avLst/>
          </a:prstGeom>
        </p:spPr>
      </p:pic>
    </p:spTree>
    <p:extLst>
      <p:ext uri="{BB962C8B-B14F-4D97-AF65-F5344CB8AC3E}">
        <p14:creationId xmlns:p14="http://schemas.microsoft.com/office/powerpoint/2010/main" val="5032076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Nội dung chính</a:t>
            </a:r>
          </a:p>
        </p:txBody>
      </p:sp>
      <p:sp>
        <p:nvSpPr>
          <p:cNvPr id="3" name="Content Placeholder 2"/>
          <p:cNvSpPr>
            <a:spLocks noGrp="1"/>
          </p:cNvSpPr>
          <p:nvPr>
            <p:ph idx="1"/>
          </p:nvPr>
        </p:nvSpPr>
        <p:spPr/>
        <p:txBody>
          <a:bodyPr/>
          <a:lstStyle/>
          <a:p>
            <a:pPr marL="514350" indent="-514350">
              <a:buNone/>
            </a:pPr>
            <a:endParaRPr lang="en-US" b="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18</a:t>
            </a:fld>
            <a:endParaRPr lang="en-US">
              <a:latin typeface="Times New Roman" pitchFamily="18" charset="0"/>
              <a:cs typeface="Times New Roman" pitchFamily="18" charset="0"/>
            </a:endParaRPr>
          </a:p>
        </p:txBody>
      </p:sp>
      <p:grpSp>
        <p:nvGrpSpPr>
          <p:cNvPr id="7" name="Group 3"/>
          <p:cNvGrpSpPr>
            <a:grpSpLocks/>
          </p:cNvGrpSpPr>
          <p:nvPr/>
        </p:nvGrpSpPr>
        <p:grpSpPr bwMode="auto">
          <a:xfrm>
            <a:off x="1828800" y="1665516"/>
            <a:ext cx="762000" cy="665163"/>
            <a:chOff x="1110" y="2656"/>
            <a:chExt cx="1549" cy="1351"/>
          </a:xfrm>
        </p:grpSpPr>
        <p:sp>
          <p:nvSpPr>
            <p:cNvPr id="43"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4"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5"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grpSp>
        <p:nvGrpSpPr>
          <p:cNvPr id="8" name="Group 7"/>
          <p:cNvGrpSpPr>
            <a:grpSpLocks/>
          </p:cNvGrpSpPr>
          <p:nvPr/>
        </p:nvGrpSpPr>
        <p:grpSpPr bwMode="auto">
          <a:xfrm>
            <a:off x="1828800" y="2605314"/>
            <a:ext cx="762000" cy="665163"/>
            <a:chOff x="3174" y="2656"/>
            <a:chExt cx="1549" cy="1351"/>
          </a:xfrm>
        </p:grpSpPr>
        <p:sp>
          <p:nvSpPr>
            <p:cNvPr id="47"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8"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9" name="AutoShape 10"/>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sp>
        <p:nvSpPr>
          <p:cNvPr id="50" name="Line 11"/>
          <p:cNvSpPr>
            <a:spLocks noChangeShapeType="1"/>
          </p:cNvSpPr>
          <p:nvPr/>
        </p:nvSpPr>
        <p:spPr bwMode="auto">
          <a:xfrm>
            <a:off x="2438400" y="22751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1" name="Text Box 12"/>
          <p:cNvSpPr txBox="1">
            <a:spLocks noChangeArrowheads="1"/>
          </p:cNvSpPr>
          <p:nvPr/>
        </p:nvSpPr>
        <p:spPr bwMode="auto">
          <a:xfrm>
            <a:off x="2895600" y="1741716"/>
            <a:ext cx="235006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Lịch sử Windows</a:t>
            </a:r>
            <a:endParaRPr lang="en-US" sz="2400" dirty="0">
              <a:latin typeface="Times New Roman" pitchFamily="18" charset="0"/>
              <a:cs typeface="Times New Roman" pitchFamily="18" charset="0"/>
            </a:endParaRPr>
          </a:p>
        </p:txBody>
      </p:sp>
      <p:sp>
        <p:nvSpPr>
          <p:cNvPr id="52" name="Text Box 13"/>
          <p:cNvSpPr txBox="1">
            <a:spLocks noChangeArrowheads="1"/>
          </p:cNvSpPr>
          <p:nvPr/>
        </p:nvSpPr>
        <p:spPr bwMode="gray">
          <a:xfrm>
            <a:off x="2025650" y="1763941"/>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1</a:t>
            </a:r>
          </a:p>
        </p:txBody>
      </p:sp>
      <p:sp>
        <p:nvSpPr>
          <p:cNvPr id="53" name="Line 14"/>
          <p:cNvSpPr>
            <a:spLocks noChangeShapeType="1"/>
          </p:cNvSpPr>
          <p:nvPr/>
        </p:nvSpPr>
        <p:spPr bwMode="auto">
          <a:xfrm>
            <a:off x="2438400" y="31895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4" name="Text Box 15"/>
          <p:cNvSpPr txBox="1">
            <a:spLocks noChangeArrowheads="1"/>
          </p:cNvSpPr>
          <p:nvPr/>
        </p:nvSpPr>
        <p:spPr bwMode="auto">
          <a:xfrm>
            <a:off x="2895600" y="2656116"/>
            <a:ext cx="4975914"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800" b="1">
                <a:latin typeface="Times New Roman" pitchFamily="18" charset="0"/>
                <a:cs typeface="Times New Roman" pitchFamily="18" charset="0"/>
              </a:rPr>
              <a:t>Đặc điểm môi trường Windows</a:t>
            </a:r>
            <a:endParaRPr lang="en-US" sz="2800" b="1" dirty="0">
              <a:latin typeface="Times New Roman" pitchFamily="18" charset="0"/>
              <a:cs typeface="Times New Roman" pitchFamily="18" charset="0"/>
            </a:endParaRPr>
          </a:p>
        </p:txBody>
      </p:sp>
      <p:sp>
        <p:nvSpPr>
          <p:cNvPr id="55" name="Text Box 16"/>
          <p:cNvSpPr txBox="1">
            <a:spLocks noChangeArrowheads="1"/>
          </p:cNvSpPr>
          <p:nvPr/>
        </p:nvSpPr>
        <p:spPr bwMode="gray">
          <a:xfrm>
            <a:off x="2025650" y="2775858"/>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2</a:t>
            </a:r>
          </a:p>
        </p:txBody>
      </p:sp>
      <p:grpSp>
        <p:nvGrpSpPr>
          <p:cNvPr id="9" name="Group 17"/>
          <p:cNvGrpSpPr>
            <a:grpSpLocks/>
          </p:cNvGrpSpPr>
          <p:nvPr/>
        </p:nvGrpSpPr>
        <p:grpSpPr bwMode="auto">
          <a:xfrm>
            <a:off x="1828800" y="3472091"/>
            <a:ext cx="762000" cy="665163"/>
            <a:chOff x="1110" y="2656"/>
            <a:chExt cx="1549" cy="1351"/>
          </a:xfrm>
        </p:grpSpPr>
        <p:sp>
          <p:nvSpPr>
            <p:cNvPr id="5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9"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grpSp>
        <p:nvGrpSpPr>
          <p:cNvPr id="10" name="Group 21"/>
          <p:cNvGrpSpPr>
            <a:grpSpLocks/>
          </p:cNvGrpSpPr>
          <p:nvPr/>
        </p:nvGrpSpPr>
        <p:grpSpPr bwMode="auto">
          <a:xfrm>
            <a:off x="1828800" y="4386491"/>
            <a:ext cx="762000" cy="665163"/>
            <a:chOff x="3174" y="2656"/>
            <a:chExt cx="1549" cy="1351"/>
          </a:xfrm>
        </p:grpSpPr>
        <p:sp>
          <p:nvSpPr>
            <p:cNvPr id="61" name="AutoShape 22"/>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2" name="AutoShape 23"/>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3" name="AutoShape 24"/>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sp>
        <p:nvSpPr>
          <p:cNvPr id="64" name="Line 25"/>
          <p:cNvSpPr>
            <a:spLocks noChangeShapeType="1"/>
          </p:cNvSpPr>
          <p:nvPr/>
        </p:nvSpPr>
        <p:spPr bwMode="auto">
          <a:xfrm>
            <a:off x="2438400" y="40816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5" name="Text Box 26"/>
          <p:cNvSpPr txBox="1">
            <a:spLocks noChangeArrowheads="1"/>
          </p:cNvSpPr>
          <p:nvPr/>
        </p:nvSpPr>
        <p:spPr bwMode="auto">
          <a:xfrm>
            <a:off x="2895600" y="3548291"/>
            <a:ext cx="315823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Lập trình hướng sự kiện</a:t>
            </a:r>
            <a:endParaRPr lang="en-US" sz="2400" dirty="0">
              <a:latin typeface="Times New Roman" pitchFamily="18" charset="0"/>
              <a:cs typeface="Times New Roman" pitchFamily="18" charset="0"/>
            </a:endParaRPr>
          </a:p>
        </p:txBody>
      </p:sp>
      <p:sp>
        <p:nvSpPr>
          <p:cNvPr id="66" name="Text Box 27"/>
          <p:cNvSpPr txBox="1">
            <a:spLocks noChangeArrowheads="1"/>
          </p:cNvSpPr>
          <p:nvPr/>
        </p:nvSpPr>
        <p:spPr bwMode="gray">
          <a:xfrm>
            <a:off x="2025650" y="3570516"/>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3</a:t>
            </a:r>
          </a:p>
        </p:txBody>
      </p:sp>
      <p:sp>
        <p:nvSpPr>
          <p:cNvPr id="67" name="Line 28"/>
          <p:cNvSpPr>
            <a:spLocks noChangeShapeType="1"/>
          </p:cNvSpPr>
          <p:nvPr/>
        </p:nvSpPr>
        <p:spPr bwMode="auto">
          <a:xfrm>
            <a:off x="2438400" y="49960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8" name="Text Box 29"/>
          <p:cNvSpPr txBox="1">
            <a:spLocks noChangeArrowheads="1"/>
          </p:cNvSpPr>
          <p:nvPr/>
        </p:nvSpPr>
        <p:spPr bwMode="auto">
          <a:xfrm>
            <a:off x="2895600" y="4462691"/>
            <a:ext cx="2349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.NET Framework</a:t>
            </a:r>
            <a:endParaRPr lang="en-US" sz="2400" dirty="0">
              <a:latin typeface="Times New Roman" pitchFamily="18" charset="0"/>
              <a:cs typeface="Times New Roman" pitchFamily="18" charset="0"/>
            </a:endParaRPr>
          </a:p>
        </p:txBody>
      </p:sp>
      <p:sp>
        <p:nvSpPr>
          <p:cNvPr id="69" name="Text Box 30"/>
          <p:cNvSpPr txBox="1">
            <a:spLocks noChangeArrowheads="1"/>
          </p:cNvSpPr>
          <p:nvPr/>
        </p:nvSpPr>
        <p:spPr bwMode="gray">
          <a:xfrm>
            <a:off x="2025650" y="4484916"/>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a:solidFill>
                  <a:schemeClr val="bg1"/>
                </a:solidFill>
                <a:latin typeface="Times New Roman" pitchFamily="18" charset="0"/>
                <a:cs typeface="Times New Roman" pitchFamily="18" charset="0"/>
              </a:rPr>
              <a:t>4</a:t>
            </a:r>
          </a:p>
        </p:txBody>
      </p:sp>
      <p:sp>
        <p:nvSpPr>
          <p:cNvPr id="70" name="Line 28"/>
          <p:cNvSpPr>
            <a:spLocks noChangeShapeType="1"/>
          </p:cNvSpPr>
          <p:nvPr/>
        </p:nvSpPr>
        <p:spPr bwMode="auto">
          <a:xfrm>
            <a:off x="2441975" y="5912079"/>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1" name="Text Box 29"/>
          <p:cNvSpPr txBox="1">
            <a:spLocks noChangeArrowheads="1"/>
          </p:cNvSpPr>
          <p:nvPr/>
        </p:nvSpPr>
        <p:spPr bwMode="auto">
          <a:xfrm>
            <a:off x="2899175" y="5378679"/>
            <a:ext cx="184935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Visual Studio</a:t>
            </a:r>
            <a:endParaRPr lang="en-US" sz="2400" dirty="0">
              <a:latin typeface="Times New Roman" pitchFamily="18" charset="0"/>
              <a:cs typeface="Times New Roman" pitchFamily="18" charset="0"/>
            </a:endParaRPr>
          </a:p>
        </p:txBody>
      </p:sp>
      <p:sp>
        <p:nvSpPr>
          <p:cNvPr id="72" name="Text Box 30"/>
          <p:cNvSpPr txBox="1">
            <a:spLocks noChangeArrowheads="1"/>
          </p:cNvSpPr>
          <p:nvPr/>
        </p:nvSpPr>
        <p:spPr bwMode="gray">
          <a:xfrm>
            <a:off x="2028138" y="5400904"/>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5</a:t>
            </a:r>
          </a:p>
        </p:txBody>
      </p:sp>
      <p:grpSp>
        <p:nvGrpSpPr>
          <p:cNvPr id="11" name="Group 17"/>
          <p:cNvGrpSpPr>
            <a:grpSpLocks/>
          </p:cNvGrpSpPr>
          <p:nvPr/>
        </p:nvGrpSpPr>
        <p:grpSpPr bwMode="auto">
          <a:xfrm>
            <a:off x="1828800" y="5323116"/>
            <a:ext cx="762000" cy="665163"/>
            <a:chOff x="1110" y="2656"/>
            <a:chExt cx="1549" cy="1351"/>
          </a:xfrm>
        </p:grpSpPr>
        <p:sp>
          <p:nvSpPr>
            <p:cNvPr id="74"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5"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6"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en-US" sz="1000" dirty="0">
                  <a:solidFill>
                    <a:schemeClr val="bg1"/>
                  </a:solidFill>
                  <a:latin typeface="Times New Roman" pitchFamily="18" charset="0"/>
                  <a:cs typeface="Times New Roman" pitchFamily="18" charset="0"/>
                </a:rPr>
                <a:t> </a:t>
              </a:r>
              <a:r>
                <a:rPr lang="en-US" sz="2400" dirty="0">
                  <a:solidFill>
                    <a:schemeClr val="bg1"/>
                  </a:solidFill>
                  <a:latin typeface="Times New Roman" pitchFamily="18" charset="0"/>
                  <a:cs typeface="Times New Roman" pitchFamily="18" charset="0"/>
                </a:rPr>
                <a:t>5</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Môi trường Windows</a:t>
            </a:r>
          </a:p>
        </p:txBody>
      </p:sp>
      <p:sp>
        <p:nvSpPr>
          <p:cNvPr id="3" name="Content Placeholder 2"/>
          <p:cNvSpPr>
            <a:spLocks noGrp="1"/>
          </p:cNvSpPr>
          <p:nvPr>
            <p:ph idx="1"/>
          </p:nvPr>
        </p:nvSpPr>
        <p:spPr/>
        <p:txBody>
          <a:bodyPr>
            <a:normAutofit lnSpcReduction="10000"/>
          </a:bodyPr>
          <a:lstStyle/>
          <a:p>
            <a:pPr>
              <a:spcAft>
                <a:spcPts val="600"/>
              </a:spcAft>
            </a:pPr>
            <a:r>
              <a:rPr lang="en-US" b="0" dirty="0" err="1">
                <a:latin typeface="Times New Roman" pitchFamily="18" charset="0"/>
                <a:cs typeface="Times New Roman" pitchFamily="18" charset="0"/>
              </a:rPr>
              <a:t>Hệ</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điều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hành</a:t>
            </a:r>
            <a:r>
              <a:rPr lang="en-US" b="0" dirty="0">
                <a:latin typeface="Times New Roman" pitchFamily="18" charset="0"/>
                <a:cs typeface="Times New Roman" pitchFamily="18" charset="0"/>
              </a:rPr>
              <a:t> 32/64 bit</a:t>
            </a:r>
          </a:p>
          <a:p>
            <a:pPr>
              <a:spcAft>
                <a:spcPts val="600"/>
              </a:spcAft>
            </a:pPr>
            <a:r>
              <a:rPr lang="vi-VN" b="0" dirty="0">
                <a:latin typeface="Times New Roman" pitchFamily="18" charset="0"/>
                <a:cs typeface="Times New Roman" pitchFamily="18" charset="0"/>
              </a:rPr>
              <a:t>Giao diện người dùng kiểu đồ hoạ (GUI)</a:t>
            </a:r>
          </a:p>
          <a:p>
            <a:pPr>
              <a:spcAft>
                <a:spcPts val="600"/>
              </a:spcAft>
            </a:pPr>
            <a:r>
              <a:rPr lang="en-US" b="0" dirty="0" err="1">
                <a:latin typeface="Times New Roman" pitchFamily="18" charset="0"/>
                <a:cs typeface="Times New Roman" pitchFamily="18" charset="0"/>
              </a:rPr>
              <a:t>Đa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nhiệm</a:t>
            </a:r>
            <a:endParaRPr lang="en-US" b="0" dirty="0">
              <a:latin typeface="Times New Roman" pitchFamily="18" charset="0"/>
              <a:cs typeface="Times New Roman" pitchFamily="18" charset="0"/>
            </a:endParaRPr>
          </a:p>
          <a:p>
            <a:pPr>
              <a:spcAft>
                <a:spcPts val="600"/>
              </a:spcAft>
            </a:pPr>
            <a:r>
              <a:rPr lang="en-US" b="0" dirty="0" err="1">
                <a:latin typeface="Times New Roman" pitchFamily="18" charset="0"/>
                <a:cs typeface="Times New Roman" pitchFamily="18" charset="0"/>
              </a:rPr>
              <a:t>Quản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lý</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bộ</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nhớ</a:t>
            </a:r>
            <a:endParaRPr lang="en-US" b="0" dirty="0">
              <a:latin typeface="Times New Roman" pitchFamily="18" charset="0"/>
              <a:cs typeface="Times New Roman" pitchFamily="18" charset="0"/>
            </a:endParaRPr>
          </a:p>
          <a:p>
            <a:pPr>
              <a:spcAft>
                <a:spcPts val="600"/>
              </a:spcAft>
            </a:pPr>
            <a:r>
              <a:rPr lang="en-US" b="0" dirty="0" err="1">
                <a:latin typeface="Times New Roman" pitchFamily="18" charset="0"/>
                <a:cs typeface="Times New Roman" pitchFamily="18" charset="0"/>
              </a:rPr>
              <a:t>Tư</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tưởng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hướng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đối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tượng</a:t>
            </a:r>
            <a:endParaRPr lang="en-US" b="0" dirty="0">
              <a:latin typeface="Times New Roman" pitchFamily="18" charset="0"/>
              <a:cs typeface="Times New Roman" pitchFamily="18" charset="0"/>
            </a:endParaRPr>
          </a:p>
          <a:p>
            <a:pPr>
              <a:spcAft>
                <a:spcPts val="600"/>
              </a:spcAft>
            </a:pPr>
            <a:r>
              <a:rPr lang="en-US" b="0" dirty="0" err="1">
                <a:latin typeface="Times New Roman" pitchFamily="18" charset="0"/>
                <a:cs typeface="Times New Roman" pitchFamily="18" charset="0"/>
              </a:rPr>
              <a:t>Giao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diện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đồ</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họa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độc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lập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thiết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bị</a:t>
            </a:r>
            <a:endParaRPr lang="en-US" b="0" dirty="0">
              <a:latin typeface="Times New Roman" pitchFamily="18" charset="0"/>
              <a:cs typeface="Times New Roman" pitchFamily="18" charset="0"/>
            </a:endParaRPr>
          </a:p>
          <a:p>
            <a:pPr>
              <a:spcAft>
                <a:spcPts val="600"/>
              </a:spcAft>
            </a:pPr>
            <a:r>
              <a:rPr lang="en-US" b="0" dirty="0" err="1">
                <a:latin typeface="Times New Roman" pitchFamily="18" charset="0"/>
                <a:cs typeface="Times New Roman" pitchFamily="18" charset="0"/>
              </a:rPr>
              <a:t>Kiến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trúc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hướng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sự</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kiện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dựa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vào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thông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điệp</a:t>
            </a:r>
            <a:endParaRPr lang="en-US" b="0" dirty="0">
              <a:latin typeface="Times New Roman" pitchFamily="18" charset="0"/>
              <a:cs typeface="Times New Roman" pitchFamily="18" charset="0"/>
            </a:endParaRPr>
          </a:p>
          <a:p>
            <a:pPr>
              <a:spcAft>
                <a:spcPts val="600"/>
              </a:spcAft>
            </a:pPr>
            <a:endParaRPr lang="en-US" dirty="0">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19</a:t>
            </a:fld>
            <a:endParaRPr lang="en-US">
              <a:latin typeface="Times New Roman" pitchFamily="18" charset="0"/>
              <a:cs typeface="Times New Roman" pitchFamily="18" charset="0"/>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Nội dung chính</a:t>
            </a:r>
          </a:p>
        </p:txBody>
      </p:sp>
      <p:sp>
        <p:nvSpPr>
          <p:cNvPr id="3" name="Content Placeholder 2"/>
          <p:cNvSpPr>
            <a:spLocks noGrp="1"/>
          </p:cNvSpPr>
          <p:nvPr>
            <p:ph idx="1"/>
          </p:nvPr>
        </p:nvSpPr>
        <p:spPr/>
        <p:txBody>
          <a:bodyPr/>
          <a:lstStyle/>
          <a:p>
            <a:pPr marL="514350" indent="-514350">
              <a:buNone/>
            </a:pPr>
            <a:endParaRPr lang="en-US" b="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2</a:t>
            </a:fld>
            <a:endParaRPr lang="en-US">
              <a:latin typeface="Times New Roman" pitchFamily="18" charset="0"/>
              <a:cs typeface="Times New Roman" pitchFamily="18" charset="0"/>
            </a:endParaRPr>
          </a:p>
        </p:txBody>
      </p:sp>
      <p:grpSp>
        <p:nvGrpSpPr>
          <p:cNvPr id="42" name="Group 3"/>
          <p:cNvGrpSpPr>
            <a:grpSpLocks/>
          </p:cNvGrpSpPr>
          <p:nvPr/>
        </p:nvGrpSpPr>
        <p:grpSpPr bwMode="auto">
          <a:xfrm>
            <a:off x="1828800" y="1665516"/>
            <a:ext cx="762000" cy="665163"/>
            <a:chOff x="1110" y="2656"/>
            <a:chExt cx="1549" cy="1351"/>
          </a:xfrm>
        </p:grpSpPr>
        <p:sp>
          <p:nvSpPr>
            <p:cNvPr id="43"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4"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5"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grpSp>
        <p:nvGrpSpPr>
          <p:cNvPr id="46" name="Group 7"/>
          <p:cNvGrpSpPr>
            <a:grpSpLocks/>
          </p:cNvGrpSpPr>
          <p:nvPr/>
        </p:nvGrpSpPr>
        <p:grpSpPr bwMode="auto">
          <a:xfrm>
            <a:off x="1828800" y="2605314"/>
            <a:ext cx="762000" cy="665163"/>
            <a:chOff x="3174" y="2656"/>
            <a:chExt cx="1549" cy="1351"/>
          </a:xfrm>
        </p:grpSpPr>
        <p:sp>
          <p:nvSpPr>
            <p:cNvPr id="47"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8"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9" name="AutoShape 10"/>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sp>
        <p:nvSpPr>
          <p:cNvPr id="50" name="Line 11"/>
          <p:cNvSpPr>
            <a:spLocks noChangeShapeType="1"/>
          </p:cNvSpPr>
          <p:nvPr/>
        </p:nvSpPr>
        <p:spPr bwMode="auto">
          <a:xfrm>
            <a:off x="2438400" y="22751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1" name="Text Box 12"/>
          <p:cNvSpPr txBox="1">
            <a:spLocks noChangeArrowheads="1"/>
          </p:cNvSpPr>
          <p:nvPr/>
        </p:nvSpPr>
        <p:spPr bwMode="auto">
          <a:xfrm>
            <a:off x="2895600" y="1741716"/>
            <a:ext cx="235006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Lịch sử Windows</a:t>
            </a:r>
            <a:endParaRPr lang="en-US" sz="2400" dirty="0">
              <a:latin typeface="Times New Roman" pitchFamily="18" charset="0"/>
              <a:cs typeface="Times New Roman" pitchFamily="18" charset="0"/>
            </a:endParaRPr>
          </a:p>
        </p:txBody>
      </p:sp>
      <p:sp>
        <p:nvSpPr>
          <p:cNvPr id="52" name="Text Box 13"/>
          <p:cNvSpPr txBox="1">
            <a:spLocks noChangeArrowheads="1"/>
          </p:cNvSpPr>
          <p:nvPr/>
        </p:nvSpPr>
        <p:spPr bwMode="gray">
          <a:xfrm>
            <a:off x="2025650" y="1763941"/>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1</a:t>
            </a:r>
          </a:p>
        </p:txBody>
      </p:sp>
      <p:sp>
        <p:nvSpPr>
          <p:cNvPr id="53" name="Line 14"/>
          <p:cNvSpPr>
            <a:spLocks noChangeShapeType="1"/>
          </p:cNvSpPr>
          <p:nvPr/>
        </p:nvSpPr>
        <p:spPr bwMode="auto">
          <a:xfrm>
            <a:off x="2438400" y="31895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4" name="Text Box 15"/>
          <p:cNvSpPr txBox="1">
            <a:spLocks noChangeArrowheads="1"/>
          </p:cNvSpPr>
          <p:nvPr/>
        </p:nvSpPr>
        <p:spPr bwMode="auto">
          <a:xfrm>
            <a:off x="2895600" y="2656116"/>
            <a:ext cx="406688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Đặc điểm môi trường Windows</a:t>
            </a:r>
            <a:endParaRPr lang="en-US" sz="2400" dirty="0">
              <a:latin typeface="Times New Roman" pitchFamily="18" charset="0"/>
              <a:cs typeface="Times New Roman" pitchFamily="18" charset="0"/>
            </a:endParaRPr>
          </a:p>
        </p:txBody>
      </p:sp>
      <p:sp>
        <p:nvSpPr>
          <p:cNvPr id="55" name="Text Box 16"/>
          <p:cNvSpPr txBox="1">
            <a:spLocks noChangeArrowheads="1"/>
          </p:cNvSpPr>
          <p:nvPr/>
        </p:nvSpPr>
        <p:spPr bwMode="gray">
          <a:xfrm>
            <a:off x="2025650" y="2775858"/>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2</a:t>
            </a:r>
          </a:p>
        </p:txBody>
      </p:sp>
      <p:grpSp>
        <p:nvGrpSpPr>
          <p:cNvPr id="56" name="Group 17"/>
          <p:cNvGrpSpPr>
            <a:grpSpLocks/>
          </p:cNvGrpSpPr>
          <p:nvPr/>
        </p:nvGrpSpPr>
        <p:grpSpPr bwMode="auto">
          <a:xfrm>
            <a:off x="1828800" y="3472091"/>
            <a:ext cx="762000" cy="665163"/>
            <a:chOff x="1110" y="2656"/>
            <a:chExt cx="1549" cy="1351"/>
          </a:xfrm>
        </p:grpSpPr>
        <p:sp>
          <p:nvSpPr>
            <p:cNvPr id="5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9"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grpSp>
        <p:nvGrpSpPr>
          <p:cNvPr id="60" name="Group 21"/>
          <p:cNvGrpSpPr>
            <a:grpSpLocks/>
          </p:cNvGrpSpPr>
          <p:nvPr/>
        </p:nvGrpSpPr>
        <p:grpSpPr bwMode="auto">
          <a:xfrm>
            <a:off x="1828800" y="4386491"/>
            <a:ext cx="762000" cy="665163"/>
            <a:chOff x="3174" y="2656"/>
            <a:chExt cx="1549" cy="1351"/>
          </a:xfrm>
        </p:grpSpPr>
        <p:sp>
          <p:nvSpPr>
            <p:cNvPr id="61" name="AutoShape 22"/>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2" name="AutoShape 23"/>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3" name="AutoShape 24"/>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sp>
        <p:nvSpPr>
          <p:cNvPr id="64" name="Line 25"/>
          <p:cNvSpPr>
            <a:spLocks noChangeShapeType="1"/>
          </p:cNvSpPr>
          <p:nvPr/>
        </p:nvSpPr>
        <p:spPr bwMode="auto">
          <a:xfrm>
            <a:off x="2438400" y="40816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5" name="Text Box 26"/>
          <p:cNvSpPr txBox="1">
            <a:spLocks noChangeArrowheads="1"/>
          </p:cNvSpPr>
          <p:nvPr/>
        </p:nvSpPr>
        <p:spPr bwMode="auto">
          <a:xfrm>
            <a:off x="2895600" y="3548291"/>
            <a:ext cx="315823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Lập trình hướng sự kiện</a:t>
            </a:r>
            <a:endParaRPr lang="en-US" sz="2400" dirty="0">
              <a:latin typeface="Times New Roman" pitchFamily="18" charset="0"/>
              <a:cs typeface="Times New Roman" pitchFamily="18" charset="0"/>
            </a:endParaRPr>
          </a:p>
        </p:txBody>
      </p:sp>
      <p:sp>
        <p:nvSpPr>
          <p:cNvPr id="66" name="Text Box 27"/>
          <p:cNvSpPr txBox="1">
            <a:spLocks noChangeArrowheads="1"/>
          </p:cNvSpPr>
          <p:nvPr/>
        </p:nvSpPr>
        <p:spPr bwMode="gray">
          <a:xfrm>
            <a:off x="2025650" y="3570516"/>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3</a:t>
            </a:r>
          </a:p>
        </p:txBody>
      </p:sp>
      <p:sp>
        <p:nvSpPr>
          <p:cNvPr id="67" name="Line 28"/>
          <p:cNvSpPr>
            <a:spLocks noChangeShapeType="1"/>
          </p:cNvSpPr>
          <p:nvPr/>
        </p:nvSpPr>
        <p:spPr bwMode="auto">
          <a:xfrm>
            <a:off x="2438400" y="49960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8" name="Text Box 29"/>
          <p:cNvSpPr txBox="1">
            <a:spLocks noChangeArrowheads="1"/>
          </p:cNvSpPr>
          <p:nvPr/>
        </p:nvSpPr>
        <p:spPr bwMode="auto">
          <a:xfrm>
            <a:off x="2895600" y="4462691"/>
            <a:ext cx="2349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.NET Framework</a:t>
            </a:r>
            <a:endParaRPr lang="en-US" sz="2400" dirty="0">
              <a:latin typeface="Times New Roman" pitchFamily="18" charset="0"/>
              <a:cs typeface="Times New Roman" pitchFamily="18" charset="0"/>
            </a:endParaRPr>
          </a:p>
        </p:txBody>
      </p:sp>
      <p:sp>
        <p:nvSpPr>
          <p:cNvPr id="69" name="Text Box 30"/>
          <p:cNvSpPr txBox="1">
            <a:spLocks noChangeArrowheads="1"/>
          </p:cNvSpPr>
          <p:nvPr/>
        </p:nvSpPr>
        <p:spPr bwMode="gray">
          <a:xfrm>
            <a:off x="2025650" y="4484916"/>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a:solidFill>
                  <a:schemeClr val="bg1"/>
                </a:solidFill>
                <a:latin typeface="Times New Roman" pitchFamily="18" charset="0"/>
                <a:cs typeface="Times New Roman" pitchFamily="18" charset="0"/>
              </a:rPr>
              <a:t>4</a:t>
            </a:r>
          </a:p>
        </p:txBody>
      </p:sp>
      <p:sp>
        <p:nvSpPr>
          <p:cNvPr id="70" name="Line 28"/>
          <p:cNvSpPr>
            <a:spLocks noChangeShapeType="1"/>
          </p:cNvSpPr>
          <p:nvPr/>
        </p:nvSpPr>
        <p:spPr bwMode="auto">
          <a:xfrm>
            <a:off x="2441975" y="5912079"/>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1" name="Text Box 29"/>
          <p:cNvSpPr txBox="1">
            <a:spLocks noChangeArrowheads="1"/>
          </p:cNvSpPr>
          <p:nvPr/>
        </p:nvSpPr>
        <p:spPr bwMode="auto">
          <a:xfrm>
            <a:off x="2899175" y="5378679"/>
            <a:ext cx="184935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Visual Studio</a:t>
            </a:r>
            <a:endParaRPr lang="en-US" sz="2400" dirty="0">
              <a:latin typeface="Times New Roman" pitchFamily="18" charset="0"/>
              <a:cs typeface="Times New Roman" pitchFamily="18" charset="0"/>
            </a:endParaRPr>
          </a:p>
        </p:txBody>
      </p:sp>
      <p:sp>
        <p:nvSpPr>
          <p:cNvPr id="72" name="Text Box 30"/>
          <p:cNvSpPr txBox="1">
            <a:spLocks noChangeArrowheads="1"/>
          </p:cNvSpPr>
          <p:nvPr/>
        </p:nvSpPr>
        <p:spPr bwMode="gray">
          <a:xfrm>
            <a:off x="2028138" y="5400904"/>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5</a:t>
            </a:r>
          </a:p>
        </p:txBody>
      </p:sp>
      <p:grpSp>
        <p:nvGrpSpPr>
          <p:cNvPr id="73" name="Group 17"/>
          <p:cNvGrpSpPr>
            <a:grpSpLocks/>
          </p:cNvGrpSpPr>
          <p:nvPr/>
        </p:nvGrpSpPr>
        <p:grpSpPr bwMode="auto">
          <a:xfrm>
            <a:off x="1828800" y="5323116"/>
            <a:ext cx="762000" cy="665163"/>
            <a:chOff x="1110" y="2656"/>
            <a:chExt cx="1549" cy="1351"/>
          </a:xfrm>
        </p:grpSpPr>
        <p:sp>
          <p:nvSpPr>
            <p:cNvPr id="74"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5"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6"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en-US" sz="1000" dirty="0">
                  <a:solidFill>
                    <a:schemeClr val="bg1"/>
                  </a:solidFill>
                  <a:latin typeface="Times New Roman" pitchFamily="18" charset="0"/>
                  <a:cs typeface="Times New Roman" pitchFamily="18" charset="0"/>
                </a:rPr>
                <a:t> </a:t>
              </a:r>
              <a:r>
                <a:rPr lang="en-US" sz="2400" dirty="0">
                  <a:solidFill>
                    <a:schemeClr val="bg1"/>
                  </a:solidFill>
                  <a:latin typeface="Times New Roman" pitchFamily="18" charset="0"/>
                  <a:cs typeface="Times New Roman" pitchFamily="18" charset="0"/>
                </a:rPr>
                <a:t>5</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14314"/>
            <a:ext cx="9144000" cy="928686"/>
          </a:xfrm>
        </p:spPr>
        <p:txBody>
          <a:bodyPr>
            <a:noAutofit/>
          </a:bodyPr>
          <a:lstStyle/>
          <a:p>
            <a:r>
              <a:rPr lang="vi-VN" sz="4000" b="1"/>
              <a:t>Giao diện người dùng kiểu đồ hoạ (GUI)</a:t>
            </a:r>
            <a:endParaRPr lang="en-US" sz="4000" b="1"/>
          </a:p>
        </p:txBody>
      </p:sp>
      <p:sp>
        <p:nvSpPr>
          <p:cNvPr id="3" name="Content Placeholder 2"/>
          <p:cNvSpPr>
            <a:spLocks noGrp="1"/>
          </p:cNvSpPr>
          <p:nvPr>
            <p:ph idx="1"/>
          </p:nvPr>
        </p:nvSpPr>
        <p:spPr/>
        <p:txBody>
          <a:bodyPr/>
          <a:lstStyle/>
          <a:p>
            <a:pPr lvl="0">
              <a:spcAft>
                <a:spcPts val="600"/>
              </a:spcAft>
            </a:pPr>
            <a:r>
              <a:rPr lang="en-US" b="0" dirty="0">
                <a:latin typeface="Times New Roman" pitchFamily="18" charset="0"/>
                <a:cs typeface="Times New Roman" pitchFamily="18" charset="0"/>
              </a:rPr>
              <a:t> Visual Interface</a:t>
            </a:r>
            <a:endParaRPr lang="vi-VN" b="0" dirty="0">
              <a:latin typeface="Times New Roman" pitchFamily="18" charset="0"/>
              <a:cs typeface="Times New Roman" pitchFamily="18" charset="0"/>
            </a:endParaRPr>
          </a:p>
          <a:p>
            <a:pPr>
              <a:spcAft>
                <a:spcPts val="600"/>
              </a:spcAft>
            </a:pPr>
            <a:r>
              <a:rPr lang="vi-VN" b="0" dirty="0">
                <a:latin typeface="Times New Roman" pitchFamily="18" charset="0"/>
                <a:cs typeface="Times New Roman" pitchFamily="18" charset="0"/>
              </a:rPr>
              <a:t> WYSIWYG</a:t>
            </a:r>
            <a:r>
              <a:rPr lang="en-US" b="0" dirty="0">
                <a:latin typeface="Times New Roman" pitchFamily="18" charset="0"/>
                <a:cs typeface="Times New Roman" pitchFamily="18" charset="0"/>
              </a:rPr>
              <a:t> </a:t>
            </a:r>
            <a:r>
              <a:rPr lang="en-US" sz="2400" b="0" dirty="0">
                <a:latin typeface="Times New Roman" pitchFamily="18" charset="0"/>
                <a:cs typeface="Times New Roman" pitchFamily="18" charset="0"/>
              </a:rPr>
              <a:t>(What you see is what you get)</a:t>
            </a:r>
            <a:endParaRPr lang="vi-VN" b="0" dirty="0">
              <a:latin typeface="Times New Roman" pitchFamily="18" charset="0"/>
              <a:cs typeface="Times New Roman" pitchFamily="18" charset="0"/>
            </a:endParaRPr>
          </a:p>
          <a:p>
            <a:pPr>
              <a:spcAft>
                <a:spcPts val="600"/>
              </a:spcAft>
            </a:pP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r>
              <a:rPr lang="en-US" b="0" dirty="0">
                <a:latin typeface="Times New Roman" pitchFamily="18" charset="0"/>
                <a:cs typeface="Times New Roman" pitchFamily="18" charset="0"/>
              </a:rPr>
              <a:t> Windows </a:t>
            </a:r>
            <a:r>
              <a:rPr lang="en-US" b="0" dirty="0" err="1">
                <a:latin typeface="Times New Roman" pitchFamily="18" charset="0"/>
                <a:cs typeface="Times New Roman" pitchFamily="18" charset="0"/>
              </a:rPr>
              <a:t>có</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giao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diện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thống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nhất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với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vẻ</a:t>
            </a:r>
            <a:r>
              <a:rPr lang="en-US" b="0" dirty="0">
                <a:latin typeface="Times New Roman" pitchFamily="18" charset="0"/>
                <a:cs typeface="Times New Roman" pitchFamily="18" charset="0"/>
              </a:rPr>
              <a:t>:</a:t>
            </a:r>
          </a:p>
          <a:p>
            <a:pPr lvl="1">
              <a:spcAft>
                <a:spcPts val="600"/>
              </a:spcAft>
            </a:pPr>
            <a:r>
              <a:rPr lang="en-US" dirty="0" err="1">
                <a:latin typeface="Times New Roman" pitchFamily="18" charset="0"/>
                <a:cs typeface="Times New Roman" pitchFamily="18" charset="0"/>
              </a:rPr>
              <a:t>một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cửa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sổ</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hình</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chữ</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nhật</a:t>
            </a:r>
            <a:endParaRPr lang="en-US" dirty="0">
              <a:latin typeface="Times New Roman" pitchFamily="18" charset="0"/>
              <a:cs typeface="Times New Roman" pitchFamily="18" charset="0"/>
            </a:endParaRPr>
          </a:p>
          <a:p>
            <a:pPr lvl="1">
              <a:spcAft>
                <a:spcPts val="600"/>
              </a:spcAft>
            </a:pPr>
            <a:r>
              <a:rPr lang="vi-VN" dirty="0">
                <a:latin typeface="Times New Roman" pitchFamily="18" charset="0"/>
                <a:cs typeface="Times New Roman" pitchFamily="18" charset="0"/>
              </a:rPr>
              <a:t>thanh tiêu đề</a:t>
            </a:r>
          </a:p>
          <a:p>
            <a:pPr lvl="1">
              <a:spcAft>
                <a:spcPts val="600"/>
              </a:spcAft>
            </a:pPr>
            <a:r>
              <a:rPr lang="vi-VN" dirty="0">
                <a:latin typeface="Times New Roman" pitchFamily="18" charset="0"/>
                <a:cs typeface="Times New Roman" pitchFamily="18" charset="0"/>
              </a:rPr>
              <a:t>menu, hộp hội thoại, thanh trượt </a:t>
            </a:r>
            <a:endParaRPr lang="en-US" dirty="0">
              <a:latin typeface="Times New Roman" pitchFamily="18"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vi-VN">
                <a:latin typeface="+mj-lt"/>
              </a:rPr>
              <a:t>Lập trình môi trường Windows</a:t>
            </a:r>
            <a:endParaRPr lang="en-US">
              <a:latin typeface="+mj-lt"/>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mj-lt"/>
              </a:rPr>
              <a:pPr>
                <a:defRPr/>
              </a:pPr>
              <a:t>20</a:t>
            </a:fld>
            <a:endParaRPr lang="en-US">
              <a:latin typeface="+mj-lt"/>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Đa nhiệm</a:t>
            </a:r>
          </a:p>
        </p:txBody>
      </p:sp>
      <p:sp>
        <p:nvSpPr>
          <p:cNvPr id="3" name="Content Placeholder 2"/>
          <p:cNvSpPr>
            <a:spLocks noGrp="1"/>
          </p:cNvSpPr>
          <p:nvPr>
            <p:ph idx="1"/>
          </p:nvPr>
        </p:nvSpPr>
        <p:spPr/>
        <p:txBody>
          <a:bodyPr/>
          <a:lstStyle/>
          <a:p>
            <a:r>
              <a:rPr lang="en-US" dirty="0">
                <a:latin typeface="Times New Roman" pitchFamily="18" charset="0"/>
                <a:cs typeface="Times New Roman" pitchFamily="18" charset="0"/>
              </a:rPr>
              <a:t> </a:t>
            </a:r>
            <a:r>
              <a:rPr lang="en-US" b="0" dirty="0" err="1">
                <a:latin typeface="Times New Roman" pitchFamily="18" charset="0"/>
                <a:cs typeface="Times New Roman" pitchFamily="18" charset="0"/>
              </a:rPr>
              <a:t>Nhiều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chương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trình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có</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thể</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được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kích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hoạt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và</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chạy</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một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lúc</a:t>
            </a:r>
            <a:endParaRPr lang="en-US" b="0" dirty="0">
              <a:latin typeface="Times New Roman" pitchFamily="18" charset="0"/>
              <a:cs typeface="Times New Roman" pitchFamily="18" charset="0"/>
            </a:endParaRPr>
          </a:p>
          <a:p>
            <a:r>
              <a:rPr lang="vi-VN" b="0" dirty="0">
                <a:latin typeface="Times New Roman" pitchFamily="18" charset="0"/>
                <a:cs typeface="Times New Roman" pitchFamily="18" charset="0"/>
              </a:rPr>
              <a:t> </a:t>
            </a:r>
            <a:r>
              <a:rPr lang="en-US" b="0" dirty="0" err="1">
                <a:latin typeface="Times New Roman" pitchFamily="18" charset="0"/>
                <a:cs typeface="Times New Roman" pitchFamily="18" charset="0"/>
              </a:rPr>
              <a:t>Mỗi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chương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trình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chiếm</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một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phần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tài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nguyên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của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hệ</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thống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và</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có</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một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phần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bộ</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nhớ</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thường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trú</a:t>
            </a:r>
            <a:endParaRPr lang="en-US" b="0" dirty="0">
              <a:latin typeface="Times New Roman" pitchFamily="18" charset="0"/>
              <a:cs typeface="Times New Roman" pitchFamily="18" charset="0"/>
            </a:endParaRPr>
          </a:p>
          <a:p>
            <a:r>
              <a:rPr lang="en-US" b="0" dirty="0">
                <a:latin typeface="Times New Roman" pitchFamily="18" charset="0"/>
                <a:cs typeface="Times New Roman" pitchFamily="18" charset="0"/>
              </a:rPr>
              <a:t> Windows 32 bits </a:t>
            </a:r>
            <a:r>
              <a:rPr lang="en-US" b="0" dirty="0" err="1">
                <a:latin typeface="Times New Roman" pitchFamily="18" charset="0"/>
                <a:cs typeface="Times New Roman" pitchFamily="18" charset="0"/>
              </a:rPr>
              <a:t>hoạt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động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theo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cơ</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chế</a:t>
            </a:r>
            <a:r>
              <a:rPr lang="en-US" b="0" dirty="0">
                <a:latin typeface="Times New Roman" pitchFamily="18" charset="0"/>
                <a:cs typeface="Times New Roman" pitchFamily="18" charset="0"/>
              </a:rPr>
              <a:t> preemptive. </a:t>
            </a:r>
            <a:r>
              <a:rPr lang="en-US" b="0" dirty="0" err="1">
                <a:latin typeface="Times New Roman" pitchFamily="18" charset="0"/>
                <a:cs typeface="Times New Roman" pitchFamily="18" charset="0"/>
              </a:rPr>
              <a:t>Mỗi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chương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trình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có</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thể</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được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tách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thành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thread </a:t>
            </a:r>
            <a:r>
              <a:rPr lang="en-US" b="0" dirty="0" err="1">
                <a:latin typeface="Times New Roman" pitchFamily="18" charset="0"/>
                <a:cs typeface="Times New Roman" pitchFamily="18" charset="0"/>
              </a:rPr>
              <a:t>thực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hiện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lúc</a:t>
            </a:r>
            <a:endParaRPr lang="en-US" b="0" dirty="0">
              <a:latin typeface="Times New Roman" pitchFamily="18"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21</a:t>
            </a:fld>
            <a:endParaRPr lang="en-US">
              <a:latin typeface="Times New Roman" pitchFamily="18" charset="0"/>
              <a:cs typeface="Times New Roman" pitchFamily="18" charset="0"/>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Quản lý bộ nhớ</a:t>
            </a:r>
          </a:p>
        </p:txBody>
      </p:sp>
      <p:sp>
        <p:nvSpPr>
          <p:cNvPr id="3" name="Content Placeholder 2"/>
          <p:cNvSpPr>
            <a:spLocks noGrp="1"/>
          </p:cNvSpPr>
          <p:nvPr>
            <p:ph idx="1"/>
          </p:nvPr>
        </p:nvSpPr>
        <p:spPr/>
        <p:txBody>
          <a:bodyPr/>
          <a:lstStyle/>
          <a:p>
            <a:pPr>
              <a:spcAft>
                <a:spcPts val="600"/>
              </a:spcAft>
            </a:pPr>
            <a:r>
              <a:rPr lang="en-US" b="0" dirty="0" err="1">
                <a:latin typeface="Times New Roman" pitchFamily="18" charset="0"/>
                <a:cs typeface="Times New Roman" pitchFamily="18" charset="0"/>
              </a:rPr>
              <a:t>Mã</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chương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trình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và</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dữ</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liệu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có</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thể</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dịch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chuyển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trong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bộ</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nhớ</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vật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lý</a:t>
            </a:r>
            <a:endParaRPr lang="en-US" b="0" dirty="0">
              <a:latin typeface="Times New Roman" pitchFamily="18" charset="0"/>
              <a:cs typeface="Times New Roman" pitchFamily="18" charset="0"/>
            </a:endParaRPr>
          </a:p>
          <a:p>
            <a:pPr>
              <a:spcAft>
                <a:spcPts val="600"/>
              </a:spcAft>
            </a:pPr>
            <a:r>
              <a:rPr lang="vi-VN" b="0" dirty="0">
                <a:latin typeface="Times New Roman" pitchFamily="18" charset="0"/>
                <a:cs typeface="Times New Roman" pitchFamily="18" charset="0"/>
              </a:rPr>
              <a:t>Khả năng sử dụng bộ nhớ phụ</a:t>
            </a:r>
          </a:p>
          <a:p>
            <a:pPr>
              <a:spcAft>
                <a:spcPts val="600"/>
              </a:spcAft>
            </a:pPr>
            <a:r>
              <a:rPr lang="vi-VN" b="0" dirty="0">
                <a:latin typeface="Times New Roman" pitchFamily="18" charset="0"/>
                <a:cs typeface="Times New Roman" pitchFamily="18" charset="0"/>
              </a:rPr>
              <a:t>Các thư viện liên kết động (.DLL)</a:t>
            </a:r>
            <a:endParaRPr lang="en-US" b="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pPr>
              <a:defRPr/>
            </a:pPr>
            <a:fld id="{64BFAED1-5212-475A-95BB-97AC93F902E3}"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22</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vi-VN" b="1"/>
              <a:t>Tư tưởng hướng đối tượng</a:t>
            </a:r>
            <a:endParaRPr lang="en-US" b="1"/>
          </a:p>
        </p:txBody>
      </p:sp>
      <p:sp>
        <p:nvSpPr>
          <p:cNvPr id="3" name="Content Placeholder 2"/>
          <p:cNvSpPr>
            <a:spLocks noGrp="1"/>
          </p:cNvSpPr>
          <p:nvPr>
            <p:ph idx="1"/>
          </p:nvPr>
        </p:nvSpPr>
        <p:spPr/>
        <p:txBody>
          <a:bodyPr/>
          <a:lstStyle/>
          <a:p>
            <a:r>
              <a:rPr lang="vi-VN">
                <a:latin typeface="+mj-lt"/>
              </a:rPr>
              <a:t> </a:t>
            </a:r>
            <a:r>
              <a:rPr lang="vi-VN" b="0">
                <a:latin typeface="+mj-lt"/>
              </a:rPr>
              <a:t>Cửa sổ ứng dụng chính và các cửa sổ con là các thể hiện (đối tượng) của lớp cửa sổ được đăng ký trước</a:t>
            </a:r>
            <a:endParaRPr lang="en-US" b="0">
              <a:latin typeface="+mj-lt"/>
            </a:endParaRPr>
          </a:p>
        </p:txBody>
      </p:sp>
      <p:sp>
        <p:nvSpPr>
          <p:cNvPr id="6" name="Footer Placeholder 5"/>
          <p:cNvSpPr>
            <a:spLocks noGrp="1"/>
          </p:cNvSpPr>
          <p:nvPr>
            <p:ph type="ftr" sz="quarter" idx="11"/>
          </p:nvPr>
        </p:nvSpPr>
        <p:spPr/>
        <p:txBody>
          <a:bodyPr/>
          <a:lstStyle/>
          <a:p>
            <a:pPr>
              <a:defRPr/>
            </a:pPr>
            <a:r>
              <a:rPr lang="vi-VN">
                <a:latin typeface="+mj-lt"/>
              </a:rPr>
              <a:t>Lập trình môi trường Windows</a:t>
            </a:r>
            <a:endParaRPr lang="en-US">
              <a:latin typeface="+mj-lt"/>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mj-lt"/>
              </a:rPr>
              <a:pPr>
                <a:defRPr/>
              </a:pPr>
              <a:t>23</a:t>
            </a:fld>
            <a:endParaRPr lang="en-US">
              <a:latin typeface="+mj-lt"/>
            </a:endParaRPr>
          </a:p>
        </p:txBody>
      </p:sp>
    </p:spTree>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b="1">
                <a:latin typeface="Times New Roman" pitchFamily="18" charset="0"/>
                <a:cs typeface="Times New Roman" pitchFamily="18" charset="0"/>
              </a:rPr>
              <a:t>Giao diện đồ hoạ độc lập thiết bị</a:t>
            </a:r>
          </a:p>
        </p:txBody>
      </p:sp>
      <p:sp>
        <p:nvSpPr>
          <p:cNvPr id="3" name="Content Placeholder 2"/>
          <p:cNvSpPr>
            <a:spLocks noGrp="1"/>
          </p:cNvSpPr>
          <p:nvPr>
            <p:ph idx="1"/>
          </p:nvPr>
        </p:nvSpPr>
        <p:spPr/>
        <p:txBody>
          <a:bodyPr/>
          <a:lstStyle/>
          <a:p>
            <a:pPr algn="just"/>
            <a:r>
              <a:rPr lang="en-US" b="0">
                <a:latin typeface="Times New Roman" pitchFamily="18" charset="0"/>
                <a:cs typeface="Times New Roman" pitchFamily="18" charset="0"/>
              </a:rPr>
              <a:t>Giao diện đồ hoạ của Window cho phép tạo các đối tượng đồ hoạ và định dạng văn bản cho cả màn hình và máy in</a:t>
            </a:r>
          </a:p>
          <a:p>
            <a:pPr algn="just"/>
            <a:r>
              <a:rPr lang="en-US" b="0">
                <a:latin typeface="Times New Roman" pitchFamily="18" charset="0"/>
                <a:cs typeface="Times New Roman" pitchFamily="18" charset="0"/>
              </a:rPr>
              <a:t> Chương trình viết cho Windows không điều khiển trực tiếp thiết bị xuất như màn hình hay máy in mà thông qua một ngôn ngữ lập trình đồ hoạ gọi là Giao Diện Thiết Bị Đồ Hoạ (Graphics Device Interface: GDI)</a:t>
            </a:r>
          </a:p>
        </p:txBody>
      </p:sp>
      <p:sp>
        <p:nvSpPr>
          <p:cNvPr id="4" name="Date Placeholder 3"/>
          <p:cNvSpPr>
            <a:spLocks noGrp="1"/>
          </p:cNvSpPr>
          <p:nvPr>
            <p:ph type="dt" sz="half" idx="10"/>
          </p:nvPr>
        </p:nvSpPr>
        <p:spPr/>
        <p:txBody>
          <a:bodyPr/>
          <a:lstStyle/>
          <a:p>
            <a:pPr>
              <a:defRPr/>
            </a:pPr>
            <a:fld id="{35B6C2BE-8E93-459E-B087-2172C27A85CA}"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24</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282" y="457200"/>
            <a:ext cx="8715436" cy="563562"/>
          </a:xfrm>
        </p:spPr>
        <p:txBody>
          <a:bodyPr>
            <a:noAutofit/>
          </a:bodyPr>
          <a:lstStyle/>
          <a:p>
            <a:r>
              <a:rPr lang="vi-VN" sz="3200" b="1"/>
              <a:t>Kiến trúc hướng thông điệp (message driven)</a:t>
            </a:r>
            <a:endParaRPr lang="en-US" sz="3200" b="1"/>
          </a:p>
        </p:txBody>
      </p:sp>
      <p:sp>
        <p:nvSpPr>
          <p:cNvPr id="3" name="Content Placeholder 2"/>
          <p:cNvSpPr>
            <a:spLocks noGrp="1"/>
          </p:cNvSpPr>
          <p:nvPr>
            <p:ph idx="1"/>
          </p:nvPr>
        </p:nvSpPr>
        <p:spPr/>
        <p:txBody>
          <a:bodyPr>
            <a:normAutofit lnSpcReduction="10000"/>
          </a:bodyPr>
          <a:lstStyle/>
          <a:p>
            <a:r>
              <a:rPr lang="vi-VN" dirty="0">
                <a:latin typeface="+mj-lt"/>
              </a:rPr>
              <a:t> </a:t>
            </a:r>
            <a:r>
              <a:rPr lang="vi-VN" sz="2800" b="0" dirty="0">
                <a:latin typeface="+mj-lt"/>
                <a:cs typeface="Times New Roman" pitchFamily="18" charset="0"/>
              </a:rPr>
              <a:t>Windows và các ứng dụng Windows hoạt động theo cơ chế truyền, nhận thông điệp</a:t>
            </a:r>
          </a:p>
          <a:p>
            <a:r>
              <a:rPr lang="en-US" sz="2800" b="0" dirty="0" err="1">
                <a:latin typeface="Times New Roman" pitchFamily="18" charset="0"/>
                <a:cs typeface="Times New Roman" pitchFamily="18" charset="0"/>
              </a:rPr>
              <a:t>Các</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hoạt</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động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của</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chương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trình</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thay</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đổi</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tuỳ</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theo</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thông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điệp</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mà</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nó</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nhận</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được</a:t>
            </a:r>
            <a:r>
              <a:rPr lang="en-US" sz="2800" b="0" dirty="0">
                <a:latin typeface="Times New Roman" pitchFamily="18" charset="0"/>
                <a:cs typeface="Times New Roman" pitchFamily="18" charset="0"/>
              </a:rPr>
              <a:t>,</a:t>
            </a:r>
          </a:p>
          <a:p>
            <a:r>
              <a:rPr lang="en-US" sz="2800" b="0" dirty="0" err="1">
                <a:latin typeface="Times New Roman" pitchFamily="18" charset="0"/>
                <a:cs typeface="Times New Roman" pitchFamily="18" charset="0"/>
              </a:rPr>
              <a:t>Thông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điệp</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được</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gởi</a:t>
            </a:r>
            <a:r>
              <a:rPr lang="en-US" sz="2800" b="0" dirty="0">
                <a:latin typeface="Times New Roman" pitchFamily="18" charset="0"/>
                <a:cs typeface="Times New Roman" pitchFamily="18" charset="0"/>
              </a:rPr>
              <a:t> qua </a:t>
            </a:r>
            <a:r>
              <a:rPr lang="en-US" sz="2800" b="0" dirty="0" err="1">
                <a:latin typeface="Times New Roman" pitchFamily="18" charset="0"/>
                <a:cs typeface="Times New Roman" pitchFamily="18" charset="0"/>
              </a:rPr>
              <a:t>lại</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giữa</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ứng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dụng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và</a:t>
            </a:r>
            <a:r>
              <a:rPr lang="en-US" sz="2800" b="0" dirty="0">
                <a:latin typeface="Times New Roman" pitchFamily="18" charset="0"/>
                <a:cs typeface="Times New Roman" pitchFamily="18" charset="0"/>
              </a:rPr>
              <a:t> Windows, </a:t>
            </a:r>
            <a:r>
              <a:rPr lang="en-US" sz="2800" b="0" dirty="0" err="1">
                <a:latin typeface="Times New Roman" pitchFamily="18" charset="0"/>
                <a:cs typeface="Times New Roman" pitchFamily="18" charset="0"/>
              </a:rPr>
              <a:t>giữa</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các</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ứng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dụng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với</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nhau</a:t>
            </a:r>
            <a:endParaRPr lang="en-US" sz="2800" b="0" dirty="0">
              <a:latin typeface="Times New Roman" pitchFamily="18" charset="0"/>
              <a:cs typeface="Times New Roman" pitchFamily="18" charset="0"/>
            </a:endParaRPr>
          </a:p>
          <a:p>
            <a:r>
              <a:rPr lang="vi-VN"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Cửa</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sổ</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ứng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dụng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tự</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động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được</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vẽ</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lại</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mỗi</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khi</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có</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sự</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thay</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đổi</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kích</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thước</a:t>
            </a:r>
            <a:r>
              <a:rPr lang="en-US" sz="2800" b="0" dirty="0">
                <a:latin typeface="Times New Roman" pitchFamily="18" charset="0"/>
                <a:cs typeface="Times New Roman" pitchFamily="18" charset="0"/>
              </a:rPr>
              <a:t> hay </a:t>
            </a:r>
            <a:r>
              <a:rPr lang="en-US" sz="2800" b="0" dirty="0" err="1">
                <a:latin typeface="Times New Roman" pitchFamily="18" charset="0"/>
                <a:cs typeface="Times New Roman" pitchFamily="18" charset="0"/>
              </a:rPr>
              <a:t>vùng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bị</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che</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Điều</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này</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được</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thực</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hiện</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nhờ</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hệ</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điều</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hành</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gởi</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thông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điệp</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cho</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chương</a:t>
            </a:r>
            <a:r>
              <a:rPr lang="en-US" sz="2800" b="0" dirty="0">
                <a:latin typeface="Times New Roman" pitchFamily="18" charset="0"/>
                <a:cs typeface="Times New Roman" pitchFamily="18" charset="0"/>
              </a:rPr>
              <a:t> </a:t>
            </a:r>
            <a:r>
              <a:rPr lang="en-US" sz="2800" b="0" dirty="0" err="1">
                <a:latin typeface="Times New Roman" pitchFamily="18" charset="0"/>
                <a:cs typeface="Times New Roman" pitchFamily="18" charset="0"/>
              </a:rPr>
              <a:t>trình</a:t>
            </a:r>
            <a:endParaRPr lang="en-US" sz="2800" b="0" dirty="0">
              <a:latin typeface="Times New Roman" pitchFamily="18"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vi-VN">
                <a:latin typeface="+mj-lt"/>
              </a:rPr>
              <a:t>Lập trình môi trường Windows</a:t>
            </a:r>
            <a:endParaRPr lang="en-US">
              <a:latin typeface="+mj-lt"/>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mj-lt"/>
              </a:rPr>
              <a:pPr>
                <a:defRPr/>
              </a:pPr>
              <a:t>25</a:t>
            </a:fld>
            <a:endParaRPr lang="en-US">
              <a:latin typeface="+mj-lt"/>
            </a:endParaRPr>
          </a:p>
        </p:txBody>
      </p:sp>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Các loại ứng dụng cơ bản</a:t>
            </a:r>
          </a:p>
        </p:txBody>
      </p:sp>
      <p:sp>
        <p:nvSpPr>
          <p:cNvPr id="3" name="Content Placeholder 2"/>
          <p:cNvSpPr>
            <a:spLocks noGrp="1"/>
          </p:cNvSpPr>
          <p:nvPr>
            <p:ph idx="1"/>
          </p:nvPr>
        </p:nvSpPr>
        <p:spPr>
          <a:xfrm>
            <a:off x="457200" y="1600200"/>
            <a:ext cx="8229600" cy="4648200"/>
          </a:xfrm>
        </p:spPr>
        <p:txBody>
          <a:bodyPr>
            <a:normAutofit lnSpcReduction="10000"/>
          </a:bodyPr>
          <a:lstStyle/>
          <a:p>
            <a:pPr marL="342900" lvl="1" indent="-342900">
              <a:buFontTx/>
              <a:buChar char="•"/>
            </a:pPr>
            <a:r>
              <a:rPr lang="en-US" b="1" dirty="0">
                <a:latin typeface="Times New Roman" pitchFamily="18" charset="0"/>
                <a:cs typeface="Times New Roman" pitchFamily="18" charset="0"/>
              </a:rPr>
              <a:t>Windows Application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ứng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dụng</a:t>
            </a:r>
            <a:r>
              <a:rPr lang="en-US" dirty="0">
                <a:latin typeface="Times New Roman" pitchFamily="18" charset="0"/>
                <a:cs typeface="Times New Roman" pitchFamily="18" charset="0"/>
              </a:rPr>
              <a:t> 32 bits, </a:t>
            </a:r>
            <a:r>
              <a:rPr lang="en-US" dirty="0" err="1">
                <a:latin typeface="Times New Roman" pitchFamily="18" charset="0"/>
                <a:cs typeface="Times New Roman" pitchFamily="18" charset="0"/>
              </a:rPr>
              <a:t>giao</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diện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đồ</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họa</a:t>
            </a:r>
            <a:endParaRPr lang="en-US" dirty="0">
              <a:latin typeface="Times New Roman" pitchFamily="18" charset="0"/>
              <a:cs typeface="Times New Roman" pitchFamily="18" charset="0"/>
            </a:endParaRPr>
          </a:p>
          <a:p>
            <a:pPr marL="342900" lvl="1" indent="-342900">
              <a:buFontTx/>
              <a:buChar char="•"/>
            </a:pPr>
            <a:r>
              <a:rPr lang="en-US" b="1" dirty="0">
                <a:latin typeface="Times New Roman" pitchFamily="18" charset="0"/>
                <a:cs typeface="Times New Roman" pitchFamily="18" charset="0"/>
              </a:rPr>
              <a:t>Win32 DLL</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ứng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dụng</a:t>
            </a:r>
            <a:r>
              <a:rPr lang="en-US" dirty="0">
                <a:latin typeface="Times New Roman" pitchFamily="18" charset="0"/>
                <a:cs typeface="Times New Roman" pitchFamily="18" charset="0"/>
              </a:rPr>
              <a:t> 32 bits, </a:t>
            </a:r>
            <a:r>
              <a:rPr lang="en-US" dirty="0" err="1">
                <a:latin typeface="Times New Roman" pitchFamily="18" charset="0"/>
                <a:cs typeface="Times New Roman" pitchFamily="18" charset="0"/>
              </a:rPr>
              <a:t>dạng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thư</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viện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liên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kết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động</a:t>
            </a:r>
            <a:r>
              <a:rPr lang="en-US" dirty="0">
                <a:latin typeface="Times New Roman" pitchFamily="18" charset="0"/>
                <a:cs typeface="Times New Roman" pitchFamily="18" charset="0"/>
              </a:rPr>
              <a:t> (Dynamic-linked library)</a:t>
            </a:r>
          </a:p>
          <a:p>
            <a:pPr marL="342900" lvl="1" indent="-342900">
              <a:buFontTx/>
              <a:buChar char="•"/>
            </a:pPr>
            <a:r>
              <a:rPr lang="en-US" b="1" dirty="0">
                <a:latin typeface="Times New Roman" pitchFamily="18" charset="0"/>
                <a:cs typeface="Times New Roman" pitchFamily="18" charset="0"/>
              </a:rPr>
              <a:t>Win32 LIB</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ứng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dụng</a:t>
            </a:r>
            <a:r>
              <a:rPr lang="en-US" dirty="0">
                <a:latin typeface="Times New Roman" pitchFamily="18" charset="0"/>
                <a:cs typeface="Times New Roman" pitchFamily="18" charset="0"/>
              </a:rPr>
              <a:t> 32 bits, </a:t>
            </a:r>
            <a:r>
              <a:rPr lang="en-US" dirty="0" err="1">
                <a:latin typeface="Times New Roman" pitchFamily="18" charset="0"/>
                <a:cs typeface="Times New Roman" pitchFamily="18" charset="0"/>
              </a:rPr>
              <a:t>dạng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thư</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viện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liên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kết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tĩnh</a:t>
            </a:r>
            <a:r>
              <a:rPr lang="en-US" dirty="0">
                <a:latin typeface="Times New Roman" pitchFamily="18" charset="0"/>
                <a:cs typeface="Times New Roman" pitchFamily="18" charset="0"/>
              </a:rPr>
              <a:t> (Static-linked library)</a:t>
            </a:r>
          </a:p>
          <a:p>
            <a:pPr marL="342900" lvl="1" indent="-342900">
              <a:buFontTx/>
              <a:buChar char="•"/>
            </a:pPr>
            <a:r>
              <a:rPr lang="en-US" b="1" dirty="0">
                <a:latin typeface="Times New Roman" pitchFamily="18" charset="0"/>
                <a:cs typeface="Times New Roman" pitchFamily="18" charset="0"/>
              </a:rPr>
              <a:t>Console Application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ứng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dụng</a:t>
            </a:r>
            <a:r>
              <a:rPr lang="en-US" dirty="0">
                <a:latin typeface="Times New Roman" pitchFamily="18" charset="0"/>
                <a:cs typeface="Times New Roman" pitchFamily="18" charset="0"/>
              </a:rPr>
              <a:t> 32 bits, </a:t>
            </a:r>
            <a:r>
              <a:rPr lang="en-US" dirty="0" err="1">
                <a:latin typeface="Times New Roman" pitchFamily="18" charset="0"/>
                <a:cs typeface="Times New Roman" pitchFamily="18" charset="0"/>
              </a:rPr>
              <a:t>với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giao</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diện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dạng</a:t>
            </a:r>
            <a:r>
              <a:rPr lang="en-US" dirty="0">
                <a:latin typeface="Times New Roman" pitchFamily="18" charset="0"/>
                <a:cs typeface="Times New Roman" pitchFamily="18" charset="0"/>
              </a:rPr>
              <a:t> DOS command line</a:t>
            </a:r>
          </a:p>
          <a:p>
            <a:pPr marL="342900" lvl="1" indent="-342900">
              <a:buFontTx/>
              <a:buChar char="•"/>
            </a:pPr>
            <a:r>
              <a:rPr lang="en-US" b="1" dirty="0">
                <a:latin typeface="Times New Roman" pitchFamily="18" charset="0"/>
                <a:cs typeface="Times New Roman" pitchFamily="18" charset="0"/>
              </a:rPr>
              <a:t>Assembly Exe </a:t>
            </a:r>
            <a:r>
              <a:rPr lang="en-US" b="1" dirty="0" err="1">
                <a:latin typeface="Times New Roman" pitchFamily="18" charset="0"/>
                <a:cs typeface="Times New Roman" pitchFamily="18" charset="0"/>
              </a:rPr>
              <a:t>và</a:t>
            </a:r>
            <a:r>
              <a:rPr lang="en-US" b="1" dirty="0">
                <a:latin typeface="Times New Roman" pitchFamily="18" charset="0"/>
                <a:cs typeface="Times New Roman" pitchFamily="18" charset="0"/>
              </a:rPr>
              <a:t> Assembly DLL</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Ứng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dụng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và</a:t>
            </a:r>
            <a:r>
              <a:rPr lang="en-US" dirty="0">
                <a:latin typeface="Times New Roman" pitchFamily="18" charset="0"/>
                <a:cs typeface="Times New Roman" pitchFamily="18" charset="0"/>
              </a:rPr>
              <a:t> DLL </a:t>
            </a:r>
            <a:r>
              <a:rPr lang="en-US" dirty="0" err="1">
                <a:latin typeface="Times New Roman" pitchFamily="18" charset="0"/>
                <a:cs typeface="Times New Roman" pitchFamily="18" charset="0"/>
              </a:rPr>
              <a:t>chạy</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trên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môi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trường</a:t>
            </a:r>
            <a:r>
              <a:rPr lang="en-US" dirty="0">
                <a:latin typeface="Times New Roman" pitchFamily="18" charset="0"/>
                <a:cs typeface="Times New Roman" pitchFamily="18" charset="0"/>
              </a:rPr>
              <a:t> .NET (</a:t>
            </a:r>
            <a:r>
              <a:rPr lang="en-US" dirty="0" err="1">
                <a:latin typeface="Times New Roman" pitchFamily="18" charset="0"/>
                <a:cs typeface="Times New Roman" pitchFamily="18" charset="0"/>
              </a:rPr>
              <a:t>chứa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mã</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trung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gian</a:t>
            </a:r>
            <a:r>
              <a:rPr lang="en-US" dirty="0">
                <a:latin typeface="Times New Roman" pitchFamily="18" charset="0"/>
                <a:cs typeface="Times New Roman" pitchFamily="18" charset="0"/>
              </a:rPr>
              <a:t>)</a:t>
            </a:r>
          </a:p>
          <a:p>
            <a:endParaRPr lang="en-US" dirty="0">
              <a:latin typeface="Times New Roman" pitchFamily="18"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26</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b="1" dirty="0">
                <a:latin typeface="Times New Roman" pitchFamily="18" charset="0"/>
                <a:cs typeface="Times New Roman" pitchFamily="18" charset="0"/>
              </a:rPr>
              <a:t>Windows Application </a:t>
            </a:r>
            <a:r>
              <a:rPr lang="en-US" b="1" dirty="0" err="1">
                <a:latin typeface="Times New Roman" pitchFamily="18" charset="0"/>
                <a:cs typeface="Times New Roman" pitchFamily="18" charset="0"/>
              </a:rPr>
              <a:t>dựa</a:t>
            </a:r>
            <a:r>
              <a:rPr lang="en-US" b="1" dirty="0">
                <a:latin typeface="Times New Roman" pitchFamily="18" charset="0"/>
                <a:cs typeface="Times New Roman" pitchFamily="18" charset="0"/>
              </a:rPr>
              <a:t> C</a:t>
            </a: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27</a:t>
            </a:fld>
            <a:endParaRPr lang="en-US">
              <a:latin typeface="Times New Roman" pitchFamily="18" charset="0"/>
              <a:cs typeface="Times New Roman" pitchFamily="18" charset="0"/>
            </a:endParaRPr>
          </a:p>
        </p:txBody>
      </p:sp>
      <p:graphicFrame>
        <p:nvGraphicFramePr>
          <p:cNvPr id="7" name="Table 6"/>
          <p:cNvGraphicFramePr>
            <a:graphicFrameLocks noGrp="1"/>
          </p:cNvGraphicFramePr>
          <p:nvPr/>
        </p:nvGraphicFramePr>
        <p:xfrm>
          <a:off x="685800" y="1447800"/>
          <a:ext cx="8072495" cy="4859103"/>
        </p:xfrm>
        <a:graphic>
          <a:graphicData uri="http://schemas.openxmlformats.org/drawingml/2006/table">
            <a:tbl>
              <a:tblPr firstRow="1" bandRow="1">
                <a:tableStyleId>{5C22544A-7EE6-4342-B048-85BDC9FD1C3A}</a:tableStyleId>
              </a:tblPr>
              <a:tblGrid>
                <a:gridCol w="1229803">
                  <a:extLst>
                    <a:ext uri="{9D8B030D-6E8A-4147-A177-3AD203B41FA5}">
                      <a16:colId xmlns:a16="http://schemas.microsoft.com/office/drawing/2014/main" xmlns="" val="20000"/>
                    </a:ext>
                  </a:extLst>
                </a:gridCol>
                <a:gridCol w="2648806">
                  <a:extLst>
                    <a:ext uri="{9D8B030D-6E8A-4147-A177-3AD203B41FA5}">
                      <a16:colId xmlns:a16="http://schemas.microsoft.com/office/drawing/2014/main" xmlns="" val="20001"/>
                    </a:ext>
                  </a:extLst>
                </a:gridCol>
                <a:gridCol w="4193886">
                  <a:extLst>
                    <a:ext uri="{9D8B030D-6E8A-4147-A177-3AD203B41FA5}">
                      <a16:colId xmlns:a16="http://schemas.microsoft.com/office/drawing/2014/main" xmlns="" val="20002"/>
                    </a:ext>
                  </a:extLst>
                </a:gridCol>
              </a:tblGrid>
              <a:tr h="567543">
                <a:tc>
                  <a:txBody>
                    <a:bodyPr/>
                    <a:lstStyle/>
                    <a:p>
                      <a:r>
                        <a:rPr lang="en-US" dirty="0" err="1"/>
                        <a:t>Năm</a:t>
                      </a:r>
                      <a:endParaRPr lang="en-US" dirty="0"/>
                    </a:p>
                  </a:txBody>
                  <a:tcPr/>
                </a:tc>
                <a:tc>
                  <a:txBody>
                    <a:bodyPr/>
                    <a:lstStyle/>
                    <a:p>
                      <a:r>
                        <a:rPr lang="en-US"/>
                        <a:t>Ngôn</a:t>
                      </a:r>
                      <a:r>
                        <a:rPr lang="en-US" baseline="0"/>
                        <a:t> ngữ</a:t>
                      </a:r>
                      <a:endParaRPr lang="en-US"/>
                    </a:p>
                  </a:txBody>
                  <a:tcPr/>
                </a:tc>
                <a:tc>
                  <a:txBody>
                    <a:bodyPr/>
                    <a:lstStyle/>
                    <a:p>
                      <a:r>
                        <a:rPr lang="en-US"/>
                        <a:t>Công</a:t>
                      </a:r>
                      <a:r>
                        <a:rPr lang="en-US" baseline="0"/>
                        <a:t> cụ</a:t>
                      </a:r>
                      <a:endParaRPr lang="en-US"/>
                    </a:p>
                  </a:txBody>
                  <a:tcPr/>
                </a:tc>
                <a:extLst>
                  <a:ext uri="{0D108BD9-81ED-4DB2-BD59-A6C34878D82A}">
                    <a16:rowId xmlns:a16="http://schemas.microsoft.com/office/drawing/2014/main" xmlns="" val="10000"/>
                  </a:ext>
                </a:extLst>
              </a:tr>
              <a:tr h="107289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a:t>1985</a:t>
                      </a:r>
                    </a:p>
                  </a:txBody>
                  <a:tcPr/>
                </a:tc>
                <a:tc>
                  <a:txBody>
                    <a:bodyPr/>
                    <a:lstStyle/>
                    <a:p>
                      <a:r>
                        <a:rPr lang="en-US" sz="2400"/>
                        <a:t>C</a:t>
                      </a:r>
                    </a:p>
                  </a:txBody>
                  <a:tcPr/>
                </a:tc>
                <a:tc>
                  <a:txBody>
                    <a:bodyPr/>
                    <a:lstStyle/>
                    <a:p>
                      <a:r>
                        <a:rPr lang="en-US" sz="2400"/>
                        <a:t>Windows application programming interface (API)</a:t>
                      </a:r>
                    </a:p>
                  </a:txBody>
                  <a:tcPr/>
                </a:tc>
                <a:extLst>
                  <a:ext uri="{0D108BD9-81ED-4DB2-BD59-A6C34878D82A}">
                    <a16:rowId xmlns:a16="http://schemas.microsoft.com/office/drawing/2014/main" xmlns="" val="10001"/>
                  </a:ext>
                </a:extLst>
              </a:tr>
              <a:tr h="1072890">
                <a:tc>
                  <a:txBody>
                    <a:bodyPr/>
                    <a:lstStyle/>
                    <a:p>
                      <a:r>
                        <a:rPr lang="en-US" sz="2400"/>
                        <a:t>1992</a:t>
                      </a:r>
                    </a:p>
                  </a:txBody>
                  <a:tcPr/>
                </a:tc>
                <a:tc>
                  <a:txBody>
                    <a:bodyPr/>
                    <a:lstStyle/>
                    <a:p>
                      <a:r>
                        <a:rPr lang="en-US" sz="2400"/>
                        <a:t>C++</a:t>
                      </a:r>
                    </a:p>
                  </a:txBody>
                  <a:tcPr/>
                </a:tc>
                <a:tc>
                  <a:txBody>
                    <a:bodyPr/>
                    <a:lstStyle/>
                    <a:p>
                      <a:r>
                        <a:rPr lang="en-US" sz="2400"/>
                        <a:t>Microsoft</a:t>
                      </a:r>
                      <a:r>
                        <a:rPr lang="en-US" sz="2400" baseline="0"/>
                        <a:t> Foundation Class (MFC) Library</a:t>
                      </a:r>
                      <a:endParaRPr lang="en-US" sz="2400"/>
                    </a:p>
                  </a:txBody>
                  <a:tcPr/>
                </a:tc>
                <a:extLst>
                  <a:ext uri="{0D108BD9-81ED-4DB2-BD59-A6C34878D82A}">
                    <a16:rowId xmlns:a16="http://schemas.microsoft.com/office/drawing/2014/main" xmlns="" val="10002"/>
                  </a:ext>
                </a:extLst>
              </a:tr>
              <a:tr h="1072890">
                <a:tc>
                  <a:txBody>
                    <a:bodyPr/>
                    <a:lstStyle/>
                    <a:p>
                      <a:r>
                        <a:rPr lang="en-US" sz="2400"/>
                        <a:t>2001</a:t>
                      </a:r>
                    </a:p>
                  </a:txBody>
                  <a:tcPr/>
                </a:tc>
                <a:tc>
                  <a:txBody>
                    <a:bodyPr/>
                    <a:lstStyle/>
                    <a:p>
                      <a:r>
                        <a:rPr lang="en-US" sz="2400"/>
                        <a:t>C# hoặc</a:t>
                      </a:r>
                      <a:r>
                        <a:rPr lang="en-US" sz="2400" baseline="0"/>
                        <a:t> C++.Net</a:t>
                      </a:r>
                      <a:endParaRPr lang="en-US" sz="2400"/>
                    </a:p>
                  </a:txBody>
                  <a:tcPr/>
                </a:tc>
                <a:tc>
                  <a:txBody>
                    <a:bodyPr/>
                    <a:lstStyle/>
                    <a:p>
                      <a:r>
                        <a:rPr lang="en-US" sz="2400"/>
                        <a:t>Windows Form (1 phần</a:t>
                      </a:r>
                      <a:r>
                        <a:rPr lang="en-US" sz="2400" baseline="0"/>
                        <a:t> của .NET Framework</a:t>
                      </a:r>
                      <a:r>
                        <a:rPr lang="en-US" sz="2400"/>
                        <a:t>)</a:t>
                      </a:r>
                    </a:p>
                  </a:txBody>
                  <a:tcPr/>
                </a:tc>
                <a:extLst>
                  <a:ext uri="{0D108BD9-81ED-4DB2-BD59-A6C34878D82A}">
                    <a16:rowId xmlns:a16="http://schemas.microsoft.com/office/drawing/2014/main" xmlns="" val="10003"/>
                  </a:ext>
                </a:extLst>
              </a:tr>
              <a:tr h="1072890">
                <a:tc>
                  <a:txBody>
                    <a:bodyPr/>
                    <a:lstStyle/>
                    <a:p>
                      <a:r>
                        <a:rPr lang="en-US" sz="2400"/>
                        <a:t>2006</a:t>
                      </a:r>
                    </a:p>
                  </a:txBody>
                  <a:tcPr/>
                </a:tc>
                <a:tc>
                  <a:txBody>
                    <a:bodyPr/>
                    <a:lstStyle/>
                    <a:p>
                      <a:r>
                        <a:rPr lang="en-US" sz="2400" dirty="0"/>
                        <a:t>C#,</a:t>
                      </a:r>
                      <a:r>
                        <a:rPr lang="en-US" sz="2400" baseline="0" dirty="0"/>
                        <a:t> XAML</a:t>
                      </a:r>
                      <a:endParaRPr lang="en-US" sz="2400" dirty="0"/>
                    </a:p>
                  </a:txBody>
                  <a:tcPr/>
                </a:tc>
                <a:tc>
                  <a:txBody>
                    <a:bodyPr/>
                    <a:lstStyle/>
                    <a:p>
                      <a:r>
                        <a:rPr lang="en-US" sz="2400"/>
                        <a:t>Windows Presentation Foundation (WPF)</a:t>
                      </a:r>
                    </a:p>
                  </a:txBody>
                  <a:tcPr/>
                </a:tc>
                <a:extLst>
                  <a:ext uri="{0D108BD9-81ED-4DB2-BD59-A6C34878D82A}">
                    <a16:rowId xmlns:a16="http://schemas.microsoft.com/office/drawing/2014/main" xmlns="" val="10004"/>
                  </a:ext>
                </a:extLst>
              </a:tr>
            </a:tbl>
          </a:graphicData>
        </a:graphic>
      </p:graphicFrame>
    </p:spTree>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Các thư viện lập trình</a:t>
            </a:r>
          </a:p>
        </p:txBody>
      </p:sp>
      <p:sp>
        <p:nvSpPr>
          <p:cNvPr id="3" name="Content Placeholder 2"/>
          <p:cNvSpPr>
            <a:spLocks noGrp="1"/>
          </p:cNvSpPr>
          <p:nvPr>
            <p:ph idx="1"/>
          </p:nvPr>
        </p:nvSpPr>
        <p:spPr>
          <a:xfrm>
            <a:off x="457200" y="1600200"/>
            <a:ext cx="8229600" cy="4953000"/>
          </a:xfrm>
        </p:spPr>
        <p:txBody>
          <a:bodyPr>
            <a:normAutofit lnSpcReduction="10000"/>
          </a:bodyPr>
          <a:lstStyle/>
          <a:p>
            <a:pPr marL="342900" lvl="1" indent="-342900">
              <a:buFontTx/>
              <a:buChar char="•"/>
            </a:pPr>
            <a:r>
              <a:rPr lang="en-US" dirty="0">
                <a:latin typeface="Times New Roman" pitchFamily="18" charset="0"/>
                <a:cs typeface="Times New Roman" pitchFamily="18" charset="0"/>
              </a:rPr>
              <a:t>Windows API</a:t>
            </a:r>
          </a:p>
          <a:p>
            <a:pPr marL="342900" lvl="1" indent="-342900">
              <a:buFontTx/>
              <a:buChar char="•"/>
            </a:pPr>
            <a:r>
              <a:rPr lang="en-US" dirty="0">
                <a:latin typeface="Times New Roman" pitchFamily="18" charset="0"/>
                <a:cs typeface="Times New Roman" pitchFamily="18" charset="0"/>
              </a:rPr>
              <a:t>OWL - Object Windows Library</a:t>
            </a:r>
          </a:p>
          <a:p>
            <a:pPr marL="342900" lvl="1" indent="-342900">
              <a:buFontTx/>
              <a:buChar char="•"/>
            </a:pPr>
            <a:r>
              <a:rPr lang="en-US" dirty="0">
                <a:latin typeface="Times New Roman" pitchFamily="18" charset="0"/>
                <a:cs typeface="Times New Roman" pitchFamily="18" charset="0"/>
              </a:rPr>
              <a:t>VCL – Visual Component Library</a:t>
            </a:r>
          </a:p>
          <a:p>
            <a:pPr marL="342900" lvl="1" indent="-342900">
              <a:buFontTx/>
              <a:buChar char="•"/>
            </a:pPr>
            <a:r>
              <a:rPr lang="en-US" dirty="0">
                <a:latin typeface="Times New Roman" pitchFamily="18" charset="0"/>
                <a:cs typeface="Times New Roman" pitchFamily="18" charset="0"/>
              </a:rPr>
              <a:t>MFC - Microsoft Foundation Classes</a:t>
            </a:r>
          </a:p>
          <a:p>
            <a:pPr marL="342900" lvl="1" indent="-342900">
              <a:buFontTx/>
              <a:buChar char="•"/>
            </a:pPr>
            <a:r>
              <a:rPr lang="en-US" dirty="0">
                <a:latin typeface="Times New Roman" pitchFamily="18" charset="0"/>
                <a:cs typeface="Times New Roman" pitchFamily="18" charset="0"/>
              </a:rPr>
              <a:t>ATL - Active Template Library </a:t>
            </a:r>
          </a:p>
          <a:p>
            <a:pPr marL="342900" lvl="1" indent="-342900">
              <a:buFontTx/>
              <a:buChar char="•"/>
            </a:pPr>
            <a:r>
              <a:rPr lang="en-US" dirty="0">
                <a:latin typeface="Times New Roman" pitchFamily="18" charset="0"/>
                <a:cs typeface="Times New Roman" pitchFamily="18" charset="0"/>
              </a:rPr>
              <a:t>WTL - Windows Template Library</a:t>
            </a:r>
          </a:p>
          <a:p>
            <a:pPr marL="342900" lvl="1" indent="-342900">
              <a:buFontTx/>
              <a:buChar char="•"/>
            </a:pPr>
            <a:r>
              <a:rPr lang="en-US" dirty="0">
                <a:latin typeface="Times New Roman" pitchFamily="18" charset="0"/>
                <a:cs typeface="Times New Roman" pitchFamily="18" charset="0"/>
              </a:rPr>
              <a:t>BCL – Base Class Library</a:t>
            </a:r>
          </a:p>
          <a:p>
            <a:pPr marL="342900" lvl="1" indent="-342900">
              <a:buFontTx/>
              <a:buChar char="•"/>
            </a:pPr>
            <a:r>
              <a:rPr lang="en-US" dirty="0">
                <a:latin typeface="Times New Roman" pitchFamily="18" charset="0"/>
                <a:cs typeface="Times New Roman" pitchFamily="18" charset="0"/>
              </a:rPr>
              <a:t>STL – Standard Template Library</a:t>
            </a:r>
          </a:p>
          <a:p>
            <a:pPr marL="342900" lvl="1" indent="-342900">
              <a:buFontTx/>
              <a:buChar char="•"/>
            </a:pPr>
            <a:r>
              <a:rPr lang="en-US" dirty="0">
                <a:latin typeface="Times New Roman" pitchFamily="18" charset="0"/>
                <a:cs typeface="Times New Roman" pitchFamily="18" charset="0"/>
              </a:rPr>
              <a:t>TOM – Text Object Model</a:t>
            </a:r>
          </a:p>
          <a:p>
            <a:pPr marL="342900" lvl="1" indent="-342900">
              <a:buFontTx/>
              <a:buChar char="•"/>
            </a:pPr>
            <a:r>
              <a:rPr lang="en-US" dirty="0">
                <a:latin typeface="Times New Roman" pitchFamily="18" charset="0"/>
                <a:cs typeface="Times New Roman" pitchFamily="18" charset="0"/>
              </a:rPr>
              <a:t>…</a:t>
            </a:r>
          </a:p>
        </p:txBody>
      </p:sp>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28</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Windows và DOS</a:t>
            </a:r>
            <a:endParaRPr lang="en-US">
              <a:latin typeface="Times New Roman" pitchFamily="18" charset="0"/>
              <a:cs typeface="Times New Roman" pitchFamily="18" charset="0"/>
            </a:endParaRPr>
          </a:p>
        </p:txBody>
      </p:sp>
      <p:graphicFrame>
        <p:nvGraphicFramePr>
          <p:cNvPr id="7" name="Content Placeholder 6"/>
          <p:cNvGraphicFramePr>
            <a:graphicFrameLocks noGrp="1"/>
          </p:cNvGraphicFramePr>
          <p:nvPr>
            <p:ph idx="1"/>
          </p:nvPr>
        </p:nvGraphicFramePr>
        <p:xfrm>
          <a:off x="457200" y="1338263"/>
          <a:ext cx="8305800" cy="4681536"/>
        </p:xfrm>
        <a:graphic>
          <a:graphicData uri="http://schemas.openxmlformats.org/drawingml/2006/table">
            <a:tbl>
              <a:tblPr firstRow="1" bandRow="1">
                <a:tableStyleId>{5C22544A-7EE6-4342-B048-85BDC9FD1C3A}</a:tableStyleId>
              </a:tblPr>
              <a:tblGrid>
                <a:gridCol w="4152900">
                  <a:extLst>
                    <a:ext uri="{9D8B030D-6E8A-4147-A177-3AD203B41FA5}">
                      <a16:colId xmlns:a16="http://schemas.microsoft.com/office/drawing/2014/main" xmlns="" val="20000"/>
                    </a:ext>
                  </a:extLst>
                </a:gridCol>
                <a:gridCol w="4152900">
                  <a:extLst>
                    <a:ext uri="{9D8B030D-6E8A-4147-A177-3AD203B41FA5}">
                      <a16:colId xmlns:a16="http://schemas.microsoft.com/office/drawing/2014/main" xmlns="" val="20001"/>
                    </a:ext>
                  </a:extLst>
                </a:gridCol>
              </a:tblGrid>
              <a:tr h="510078">
                <a:tc>
                  <a:txBody>
                    <a:bodyPr/>
                    <a:lstStyle/>
                    <a:p>
                      <a:pPr algn="ctr"/>
                      <a:r>
                        <a:rPr lang="en-US" b="1">
                          <a:latin typeface="Times New Roman" pitchFamily="18" charset="0"/>
                          <a:cs typeface="Times New Roman" pitchFamily="18" charset="0"/>
                        </a:rPr>
                        <a:t>Windows</a:t>
                      </a:r>
                      <a:endParaRPr lang="en-US">
                        <a:latin typeface="Times New Roman" pitchFamily="18" charset="0"/>
                        <a:cs typeface="Times New Roman" pitchFamily="18" charset="0"/>
                      </a:endParaRPr>
                    </a:p>
                  </a:txBody>
                  <a:tcPr/>
                </a:tc>
                <a:tc>
                  <a:txBody>
                    <a:bodyPr/>
                    <a:lstStyle/>
                    <a:p>
                      <a:pPr algn="ctr"/>
                      <a:r>
                        <a:rPr lang="en-US" b="1">
                          <a:latin typeface="Times New Roman" pitchFamily="18" charset="0"/>
                          <a:cs typeface="Times New Roman" pitchFamily="18" charset="0"/>
                        </a:rPr>
                        <a:t>DOS</a:t>
                      </a:r>
                      <a:endParaRPr lang="en-US">
                        <a:latin typeface="Times New Roman" pitchFamily="18" charset="0"/>
                        <a:cs typeface="Times New Roman" pitchFamily="18" charset="0"/>
                      </a:endParaRPr>
                    </a:p>
                  </a:txBody>
                  <a:tcPr/>
                </a:tc>
                <a:extLst>
                  <a:ext uri="{0D108BD9-81ED-4DB2-BD59-A6C34878D82A}">
                    <a16:rowId xmlns:a16="http://schemas.microsoft.com/office/drawing/2014/main" xmlns="" val="10000"/>
                  </a:ext>
                </a:extLst>
              </a:tr>
              <a:tr h="880408">
                <a:tc>
                  <a:txBody>
                    <a:bodyPr/>
                    <a:lstStyle/>
                    <a:p>
                      <a:r>
                        <a:rPr lang="en-US" sz="1800" kern="1200" baseline="0">
                          <a:solidFill>
                            <a:schemeClr val="dk1"/>
                          </a:solidFill>
                          <a:latin typeface="Times New Roman" pitchFamily="18" charset="0"/>
                          <a:ea typeface="+mn-ea"/>
                          <a:cs typeface="Times New Roman" pitchFamily="18" charset="0"/>
                        </a:rPr>
                        <a:t>Lập trình sự kiện, dựa vào thông </a:t>
                      </a:r>
                      <a:r>
                        <a:rPr lang="vi-VN" sz="1800" kern="1200" baseline="0">
                          <a:solidFill>
                            <a:schemeClr val="dk1"/>
                          </a:solidFill>
                          <a:latin typeface="Times New Roman" pitchFamily="18" charset="0"/>
                          <a:ea typeface="+mn-ea"/>
                          <a:cs typeface="Times New Roman" pitchFamily="18" charset="0"/>
                        </a:rPr>
                        <a:t>điệp (message)</a:t>
                      </a:r>
                      <a:endParaRPr lang="en-US">
                        <a:latin typeface="Times New Roman" pitchFamily="18" charset="0"/>
                        <a:cs typeface="Times New Roman" pitchFamily="18" charset="0"/>
                      </a:endParaRPr>
                    </a:p>
                  </a:txBody>
                  <a:tcPr/>
                </a:tc>
                <a:tc>
                  <a:txBody>
                    <a:bodyPr/>
                    <a:lstStyle/>
                    <a:p>
                      <a:r>
                        <a:rPr lang="vi-VN" sz="1800" kern="1200" baseline="0">
                          <a:solidFill>
                            <a:schemeClr val="dk1"/>
                          </a:solidFill>
                          <a:latin typeface="Times New Roman" pitchFamily="18" charset="0"/>
                          <a:ea typeface="+mn-ea"/>
                          <a:cs typeface="Times New Roman" pitchFamily="18" charset="0"/>
                        </a:rPr>
                        <a:t>Thực hiện tuần tự theo chỉ định</a:t>
                      </a:r>
                      <a:endParaRPr lang="en-US">
                        <a:latin typeface="Times New Roman" pitchFamily="18" charset="0"/>
                        <a:cs typeface="Times New Roman" pitchFamily="18" charset="0"/>
                      </a:endParaRPr>
                    </a:p>
                  </a:txBody>
                  <a:tcPr/>
                </a:tc>
                <a:extLst>
                  <a:ext uri="{0D108BD9-81ED-4DB2-BD59-A6C34878D82A}">
                    <a16:rowId xmlns:a16="http://schemas.microsoft.com/office/drawing/2014/main" xmlns="" val="10001"/>
                  </a:ext>
                </a:extLst>
              </a:tr>
              <a:tr h="510078">
                <a:tc>
                  <a:txBody>
                    <a:bodyPr/>
                    <a:lstStyle/>
                    <a:p>
                      <a:r>
                        <a:rPr lang="en-US" sz="1800" kern="1200" baseline="0">
                          <a:solidFill>
                            <a:schemeClr val="dk1"/>
                          </a:solidFill>
                          <a:latin typeface="Times New Roman" pitchFamily="18" charset="0"/>
                          <a:ea typeface="+mn-ea"/>
                          <a:cs typeface="Times New Roman" pitchFamily="18" charset="0"/>
                        </a:rPr>
                        <a:t>Multi-tasking</a:t>
                      </a:r>
                      <a:endParaRPr lang="en-US">
                        <a:latin typeface="Times New Roman" pitchFamily="18" charset="0"/>
                        <a:cs typeface="Times New Roman" pitchFamily="18" charset="0"/>
                      </a:endParaRPr>
                    </a:p>
                  </a:txBody>
                  <a:tcPr/>
                </a:tc>
                <a:tc>
                  <a:txBody>
                    <a:bodyPr/>
                    <a:lstStyle/>
                    <a:p>
                      <a:r>
                        <a:rPr lang="en-US" sz="1800" kern="1200" baseline="0">
                          <a:solidFill>
                            <a:schemeClr val="dk1"/>
                          </a:solidFill>
                          <a:latin typeface="Times New Roman" pitchFamily="18" charset="0"/>
                          <a:ea typeface="+mn-ea"/>
                          <a:cs typeface="Times New Roman" pitchFamily="18" charset="0"/>
                        </a:rPr>
                        <a:t>Single task</a:t>
                      </a:r>
                      <a:endParaRPr lang="en-US">
                        <a:latin typeface="Times New Roman" pitchFamily="18" charset="0"/>
                        <a:cs typeface="Times New Roman" pitchFamily="18" charset="0"/>
                      </a:endParaRPr>
                    </a:p>
                  </a:txBody>
                  <a:tcPr/>
                </a:tc>
                <a:extLst>
                  <a:ext uri="{0D108BD9-81ED-4DB2-BD59-A6C34878D82A}">
                    <a16:rowId xmlns:a16="http://schemas.microsoft.com/office/drawing/2014/main" xmlns="" val="10002"/>
                  </a:ext>
                </a:extLst>
              </a:tr>
              <a:tr h="510078">
                <a:tc>
                  <a:txBody>
                    <a:bodyPr/>
                    <a:lstStyle/>
                    <a:p>
                      <a:r>
                        <a:rPr lang="en-US" sz="1800" kern="1200" baseline="0">
                          <a:solidFill>
                            <a:schemeClr val="dk1"/>
                          </a:solidFill>
                          <a:latin typeface="Times New Roman" pitchFamily="18" charset="0"/>
                          <a:ea typeface="+mn-ea"/>
                          <a:cs typeface="Times New Roman" pitchFamily="18" charset="0"/>
                        </a:rPr>
                        <a:t>Multi-CPU</a:t>
                      </a:r>
                      <a:endParaRPr lang="en-US">
                        <a:latin typeface="Times New Roman" pitchFamily="18" charset="0"/>
                        <a:cs typeface="Times New Roman" pitchFamily="18" charset="0"/>
                      </a:endParaRPr>
                    </a:p>
                  </a:txBody>
                  <a:tcPr/>
                </a:tc>
                <a:tc>
                  <a:txBody>
                    <a:bodyPr/>
                    <a:lstStyle/>
                    <a:p>
                      <a:r>
                        <a:rPr lang="en-US" sz="1800" kern="1200" baseline="0">
                          <a:solidFill>
                            <a:schemeClr val="dk1"/>
                          </a:solidFill>
                          <a:latin typeface="Times New Roman" pitchFamily="18" charset="0"/>
                          <a:ea typeface="+mn-ea"/>
                          <a:cs typeface="Times New Roman" pitchFamily="18" charset="0"/>
                        </a:rPr>
                        <a:t>Single CPU</a:t>
                      </a:r>
                      <a:endParaRPr lang="en-US">
                        <a:latin typeface="Times New Roman" pitchFamily="18" charset="0"/>
                        <a:cs typeface="Times New Roman" pitchFamily="18" charset="0"/>
                      </a:endParaRPr>
                    </a:p>
                  </a:txBody>
                  <a:tcPr/>
                </a:tc>
                <a:extLst>
                  <a:ext uri="{0D108BD9-81ED-4DB2-BD59-A6C34878D82A}">
                    <a16:rowId xmlns:a16="http://schemas.microsoft.com/office/drawing/2014/main" xmlns="" val="10003"/>
                  </a:ext>
                </a:extLst>
              </a:tr>
              <a:tr h="880408">
                <a:tc>
                  <a:txBody>
                    <a:bodyPr/>
                    <a:lstStyle/>
                    <a:p>
                      <a:r>
                        <a:rPr lang="en-US" sz="1800" kern="1200" baseline="0">
                          <a:solidFill>
                            <a:schemeClr val="dk1"/>
                          </a:solidFill>
                          <a:latin typeface="Times New Roman" pitchFamily="18" charset="0"/>
                          <a:ea typeface="+mn-ea"/>
                          <a:cs typeface="Times New Roman" pitchFamily="18" charset="0"/>
                        </a:rPr>
                        <a:t>Tích hợp sẵn Multimedia</a:t>
                      </a:r>
                      <a:endParaRPr lang="en-US">
                        <a:latin typeface="Times New Roman" pitchFamily="18" charset="0"/>
                        <a:cs typeface="Times New Roman" pitchFamily="18" charset="0"/>
                      </a:endParaRPr>
                    </a:p>
                  </a:txBody>
                  <a:tcPr/>
                </a:tc>
                <a:tc>
                  <a:txBody>
                    <a:bodyPr/>
                    <a:lstStyle/>
                    <a:p>
                      <a:r>
                        <a:rPr lang="vi-VN" sz="1800" kern="1200" baseline="0">
                          <a:solidFill>
                            <a:schemeClr val="dk1"/>
                          </a:solidFill>
                          <a:latin typeface="Times New Roman" pitchFamily="18" charset="0"/>
                          <a:ea typeface="+mn-ea"/>
                          <a:cs typeface="Times New Roman" pitchFamily="18" charset="0"/>
                        </a:rPr>
                        <a:t>Phải dùng các thư viện</a:t>
                      </a:r>
                      <a:r>
                        <a:rPr lang="en-US" sz="1800" kern="1200" baseline="0">
                          <a:solidFill>
                            <a:schemeClr val="dk1"/>
                          </a:solidFill>
                          <a:latin typeface="Times New Roman" pitchFamily="18" charset="0"/>
                          <a:ea typeface="+mn-ea"/>
                          <a:cs typeface="Times New Roman" pitchFamily="18" charset="0"/>
                        </a:rPr>
                        <a:t> Multimedia riêng</a:t>
                      </a:r>
                      <a:endParaRPr lang="en-US">
                        <a:latin typeface="Times New Roman" pitchFamily="18" charset="0"/>
                        <a:cs typeface="Times New Roman" pitchFamily="18" charset="0"/>
                      </a:endParaRPr>
                    </a:p>
                  </a:txBody>
                  <a:tcPr/>
                </a:tc>
                <a:extLst>
                  <a:ext uri="{0D108BD9-81ED-4DB2-BD59-A6C34878D82A}">
                    <a16:rowId xmlns:a16="http://schemas.microsoft.com/office/drawing/2014/main" xmlns="" val="10004"/>
                  </a:ext>
                </a:extLst>
              </a:tr>
              <a:tr h="510078">
                <a:tc>
                  <a:txBody>
                    <a:bodyPr/>
                    <a:lstStyle/>
                    <a:p>
                      <a:r>
                        <a:rPr lang="en-US" sz="1800" kern="1200" baseline="0">
                          <a:solidFill>
                            <a:schemeClr val="dk1"/>
                          </a:solidFill>
                          <a:latin typeface="Times New Roman" pitchFamily="18" charset="0"/>
                          <a:ea typeface="+mn-ea"/>
                          <a:cs typeface="Times New Roman" pitchFamily="18" charset="0"/>
                        </a:rPr>
                        <a:t>Hỗ trợ 32 bits hay hơn nữa</a:t>
                      </a:r>
                      <a:endParaRPr lang="en-US">
                        <a:latin typeface="Times New Roman" pitchFamily="18" charset="0"/>
                        <a:cs typeface="Times New Roman" pitchFamily="18" charset="0"/>
                      </a:endParaRPr>
                    </a:p>
                  </a:txBody>
                  <a:tcPr/>
                </a:tc>
                <a:tc>
                  <a:txBody>
                    <a:bodyPr/>
                    <a:lstStyle/>
                    <a:p>
                      <a:r>
                        <a:rPr lang="en-US" sz="1800" kern="1200" baseline="0">
                          <a:solidFill>
                            <a:schemeClr val="dk1"/>
                          </a:solidFill>
                          <a:latin typeface="Times New Roman" pitchFamily="18" charset="0"/>
                          <a:ea typeface="+mn-ea"/>
                          <a:cs typeface="Times New Roman" pitchFamily="18" charset="0"/>
                        </a:rPr>
                        <a:t>Ứng dụng 16 bits</a:t>
                      </a:r>
                      <a:endParaRPr lang="en-US">
                        <a:latin typeface="Times New Roman" pitchFamily="18" charset="0"/>
                        <a:cs typeface="Times New Roman" pitchFamily="18" charset="0"/>
                      </a:endParaRPr>
                    </a:p>
                  </a:txBody>
                  <a:tcPr/>
                </a:tc>
                <a:extLst>
                  <a:ext uri="{0D108BD9-81ED-4DB2-BD59-A6C34878D82A}">
                    <a16:rowId xmlns:a16="http://schemas.microsoft.com/office/drawing/2014/main" xmlns="" val="10005"/>
                  </a:ext>
                </a:extLst>
              </a:tr>
              <a:tr h="880408">
                <a:tc>
                  <a:txBody>
                    <a:bodyPr/>
                    <a:lstStyle/>
                    <a:p>
                      <a:r>
                        <a:rPr lang="en-US" sz="1800" kern="1200" baseline="0">
                          <a:solidFill>
                            <a:schemeClr val="dk1"/>
                          </a:solidFill>
                          <a:latin typeface="Times New Roman" pitchFamily="18" charset="0"/>
                          <a:ea typeface="+mn-ea"/>
                          <a:cs typeface="Times New Roman" pitchFamily="18" charset="0"/>
                        </a:rPr>
                        <a:t>DLL, OLE, DDE, COM, OpenGL,</a:t>
                      </a:r>
                    </a:p>
                    <a:p>
                      <a:r>
                        <a:rPr lang="en-US" sz="1800" kern="1200" baseline="0">
                          <a:solidFill>
                            <a:schemeClr val="dk1"/>
                          </a:solidFill>
                          <a:latin typeface="Times New Roman" pitchFamily="18" charset="0"/>
                          <a:ea typeface="+mn-ea"/>
                          <a:cs typeface="Times New Roman" pitchFamily="18" charset="0"/>
                        </a:rPr>
                        <a:t>DirectX</a:t>
                      </a:r>
                      <a:endParaRPr lang="en-US">
                        <a:latin typeface="Times New Roman" pitchFamily="18" charset="0"/>
                        <a:cs typeface="Times New Roman" pitchFamily="18" charset="0"/>
                      </a:endParaRPr>
                    </a:p>
                  </a:txBody>
                  <a:tcPr/>
                </a:tc>
                <a:tc>
                  <a:txBody>
                    <a:bodyPr/>
                    <a:lstStyle/>
                    <a:p>
                      <a:r>
                        <a:rPr lang="en-US" sz="1800" kern="1200" baseline="0">
                          <a:solidFill>
                            <a:schemeClr val="dk1"/>
                          </a:solidFill>
                          <a:latin typeface="Times New Roman" pitchFamily="18" charset="0"/>
                          <a:ea typeface="+mn-ea"/>
                          <a:cs typeface="Times New Roman" pitchFamily="18" charset="0"/>
                        </a:rPr>
                        <a:t>Không có</a:t>
                      </a:r>
                      <a:endParaRPr lang="en-US">
                        <a:latin typeface="Times New Roman" pitchFamily="18" charset="0"/>
                        <a:cs typeface="Times New Roman" pitchFamily="18" charset="0"/>
                      </a:endParaRPr>
                    </a:p>
                  </a:txBody>
                  <a:tcPr/>
                </a:tc>
                <a:extLst>
                  <a:ext uri="{0D108BD9-81ED-4DB2-BD59-A6C34878D82A}">
                    <a16:rowId xmlns:a16="http://schemas.microsoft.com/office/drawing/2014/main" xmlns="" val="10006"/>
                  </a:ext>
                </a:extLst>
              </a:tr>
            </a:tbl>
          </a:graphicData>
        </a:graphic>
      </p:graphicFrame>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29</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Nội dung chính</a:t>
            </a:r>
          </a:p>
        </p:txBody>
      </p:sp>
      <p:sp>
        <p:nvSpPr>
          <p:cNvPr id="3" name="Content Placeholder 2"/>
          <p:cNvSpPr>
            <a:spLocks noGrp="1"/>
          </p:cNvSpPr>
          <p:nvPr>
            <p:ph idx="1"/>
          </p:nvPr>
        </p:nvSpPr>
        <p:spPr/>
        <p:txBody>
          <a:bodyPr/>
          <a:lstStyle/>
          <a:p>
            <a:pPr marL="514350" indent="-514350">
              <a:buNone/>
            </a:pPr>
            <a:endParaRPr lang="en-US" b="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3</a:t>
            </a:fld>
            <a:endParaRPr lang="en-US">
              <a:latin typeface="Times New Roman" pitchFamily="18" charset="0"/>
              <a:cs typeface="Times New Roman" pitchFamily="18" charset="0"/>
            </a:endParaRPr>
          </a:p>
        </p:txBody>
      </p:sp>
      <p:grpSp>
        <p:nvGrpSpPr>
          <p:cNvPr id="7" name="Group 3"/>
          <p:cNvGrpSpPr>
            <a:grpSpLocks/>
          </p:cNvGrpSpPr>
          <p:nvPr/>
        </p:nvGrpSpPr>
        <p:grpSpPr bwMode="auto">
          <a:xfrm>
            <a:off x="1828800" y="1665516"/>
            <a:ext cx="762000" cy="665163"/>
            <a:chOff x="1110" y="2656"/>
            <a:chExt cx="1549" cy="1351"/>
          </a:xfrm>
        </p:grpSpPr>
        <p:sp>
          <p:nvSpPr>
            <p:cNvPr id="43"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4"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5"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grpSp>
        <p:nvGrpSpPr>
          <p:cNvPr id="8" name="Group 7"/>
          <p:cNvGrpSpPr>
            <a:grpSpLocks/>
          </p:cNvGrpSpPr>
          <p:nvPr/>
        </p:nvGrpSpPr>
        <p:grpSpPr bwMode="auto">
          <a:xfrm>
            <a:off x="1828800" y="2605314"/>
            <a:ext cx="762000" cy="665163"/>
            <a:chOff x="3174" y="2656"/>
            <a:chExt cx="1549" cy="1351"/>
          </a:xfrm>
        </p:grpSpPr>
        <p:sp>
          <p:nvSpPr>
            <p:cNvPr id="47"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8"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9" name="AutoShape 10"/>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sp>
        <p:nvSpPr>
          <p:cNvPr id="50" name="Line 11"/>
          <p:cNvSpPr>
            <a:spLocks noChangeShapeType="1"/>
          </p:cNvSpPr>
          <p:nvPr/>
        </p:nvSpPr>
        <p:spPr bwMode="auto">
          <a:xfrm>
            <a:off x="2438400" y="22751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1" name="Text Box 12"/>
          <p:cNvSpPr txBox="1">
            <a:spLocks noChangeArrowheads="1"/>
          </p:cNvSpPr>
          <p:nvPr/>
        </p:nvSpPr>
        <p:spPr bwMode="auto">
          <a:xfrm>
            <a:off x="2895600" y="1741716"/>
            <a:ext cx="2840714"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800" b="1">
                <a:latin typeface="Times New Roman" pitchFamily="18" charset="0"/>
                <a:cs typeface="Times New Roman" pitchFamily="18" charset="0"/>
              </a:rPr>
              <a:t>Lịch sử Windows</a:t>
            </a:r>
            <a:endParaRPr lang="en-US" sz="2800" b="1" dirty="0">
              <a:latin typeface="Times New Roman" pitchFamily="18" charset="0"/>
              <a:cs typeface="Times New Roman" pitchFamily="18" charset="0"/>
            </a:endParaRPr>
          </a:p>
        </p:txBody>
      </p:sp>
      <p:sp>
        <p:nvSpPr>
          <p:cNvPr id="52" name="Text Box 13"/>
          <p:cNvSpPr txBox="1">
            <a:spLocks noChangeArrowheads="1"/>
          </p:cNvSpPr>
          <p:nvPr/>
        </p:nvSpPr>
        <p:spPr bwMode="gray">
          <a:xfrm>
            <a:off x="2025650" y="1763941"/>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1</a:t>
            </a:r>
          </a:p>
        </p:txBody>
      </p:sp>
      <p:sp>
        <p:nvSpPr>
          <p:cNvPr id="53" name="Line 14"/>
          <p:cNvSpPr>
            <a:spLocks noChangeShapeType="1"/>
          </p:cNvSpPr>
          <p:nvPr/>
        </p:nvSpPr>
        <p:spPr bwMode="auto">
          <a:xfrm>
            <a:off x="2438400" y="31895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4" name="Text Box 15"/>
          <p:cNvSpPr txBox="1">
            <a:spLocks noChangeArrowheads="1"/>
          </p:cNvSpPr>
          <p:nvPr/>
        </p:nvSpPr>
        <p:spPr bwMode="auto">
          <a:xfrm>
            <a:off x="2895600" y="2656116"/>
            <a:ext cx="406688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Đặc điểm môi trường Windows</a:t>
            </a:r>
            <a:endParaRPr lang="en-US" sz="2400" dirty="0">
              <a:latin typeface="Times New Roman" pitchFamily="18" charset="0"/>
              <a:cs typeface="Times New Roman" pitchFamily="18" charset="0"/>
            </a:endParaRPr>
          </a:p>
        </p:txBody>
      </p:sp>
      <p:sp>
        <p:nvSpPr>
          <p:cNvPr id="55" name="Text Box 16"/>
          <p:cNvSpPr txBox="1">
            <a:spLocks noChangeArrowheads="1"/>
          </p:cNvSpPr>
          <p:nvPr/>
        </p:nvSpPr>
        <p:spPr bwMode="gray">
          <a:xfrm>
            <a:off x="2025650" y="2775858"/>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2</a:t>
            </a:r>
          </a:p>
        </p:txBody>
      </p:sp>
      <p:grpSp>
        <p:nvGrpSpPr>
          <p:cNvPr id="9" name="Group 17"/>
          <p:cNvGrpSpPr>
            <a:grpSpLocks/>
          </p:cNvGrpSpPr>
          <p:nvPr/>
        </p:nvGrpSpPr>
        <p:grpSpPr bwMode="auto">
          <a:xfrm>
            <a:off x="1828800" y="3472091"/>
            <a:ext cx="762000" cy="665163"/>
            <a:chOff x="1110" y="2656"/>
            <a:chExt cx="1549" cy="1351"/>
          </a:xfrm>
        </p:grpSpPr>
        <p:sp>
          <p:nvSpPr>
            <p:cNvPr id="5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9"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grpSp>
        <p:nvGrpSpPr>
          <p:cNvPr id="10" name="Group 21"/>
          <p:cNvGrpSpPr>
            <a:grpSpLocks/>
          </p:cNvGrpSpPr>
          <p:nvPr/>
        </p:nvGrpSpPr>
        <p:grpSpPr bwMode="auto">
          <a:xfrm>
            <a:off x="1828800" y="4386491"/>
            <a:ext cx="762000" cy="665163"/>
            <a:chOff x="3174" y="2656"/>
            <a:chExt cx="1549" cy="1351"/>
          </a:xfrm>
        </p:grpSpPr>
        <p:sp>
          <p:nvSpPr>
            <p:cNvPr id="61" name="AutoShape 22"/>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2" name="AutoShape 23"/>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3" name="AutoShape 24"/>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sp>
        <p:nvSpPr>
          <p:cNvPr id="64" name="Line 25"/>
          <p:cNvSpPr>
            <a:spLocks noChangeShapeType="1"/>
          </p:cNvSpPr>
          <p:nvPr/>
        </p:nvSpPr>
        <p:spPr bwMode="auto">
          <a:xfrm>
            <a:off x="2438400" y="40816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5" name="Text Box 26"/>
          <p:cNvSpPr txBox="1">
            <a:spLocks noChangeArrowheads="1"/>
          </p:cNvSpPr>
          <p:nvPr/>
        </p:nvSpPr>
        <p:spPr bwMode="auto">
          <a:xfrm>
            <a:off x="2895600" y="3548291"/>
            <a:ext cx="315823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Lập trình hướng sự kiện</a:t>
            </a:r>
            <a:endParaRPr lang="en-US" sz="2400" dirty="0">
              <a:latin typeface="Times New Roman" pitchFamily="18" charset="0"/>
              <a:cs typeface="Times New Roman" pitchFamily="18" charset="0"/>
            </a:endParaRPr>
          </a:p>
        </p:txBody>
      </p:sp>
      <p:sp>
        <p:nvSpPr>
          <p:cNvPr id="66" name="Text Box 27"/>
          <p:cNvSpPr txBox="1">
            <a:spLocks noChangeArrowheads="1"/>
          </p:cNvSpPr>
          <p:nvPr/>
        </p:nvSpPr>
        <p:spPr bwMode="gray">
          <a:xfrm>
            <a:off x="2025650" y="3570516"/>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3</a:t>
            </a:r>
          </a:p>
        </p:txBody>
      </p:sp>
      <p:sp>
        <p:nvSpPr>
          <p:cNvPr id="67" name="Line 28"/>
          <p:cNvSpPr>
            <a:spLocks noChangeShapeType="1"/>
          </p:cNvSpPr>
          <p:nvPr/>
        </p:nvSpPr>
        <p:spPr bwMode="auto">
          <a:xfrm>
            <a:off x="2438400" y="49960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8" name="Text Box 29"/>
          <p:cNvSpPr txBox="1">
            <a:spLocks noChangeArrowheads="1"/>
          </p:cNvSpPr>
          <p:nvPr/>
        </p:nvSpPr>
        <p:spPr bwMode="auto">
          <a:xfrm>
            <a:off x="2895600" y="4462691"/>
            <a:ext cx="2349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.NET Framework</a:t>
            </a:r>
            <a:endParaRPr lang="en-US" sz="2400" dirty="0">
              <a:latin typeface="Times New Roman" pitchFamily="18" charset="0"/>
              <a:cs typeface="Times New Roman" pitchFamily="18" charset="0"/>
            </a:endParaRPr>
          </a:p>
        </p:txBody>
      </p:sp>
      <p:sp>
        <p:nvSpPr>
          <p:cNvPr id="69" name="Text Box 30"/>
          <p:cNvSpPr txBox="1">
            <a:spLocks noChangeArrowheads="1"/>
          </p:cNvSpPr>
          <p:nvPr/>
        </p:nvSpPr>
        <p:spPr bwMode="gray">
          <a:xfrm>
            <a:off x="2025650" y="4484916"/>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a:solidFill>
                  <a:schemeClr val="bg1"/>
                </a:solidFill>
                <a:latin typeface="Times New Roman" pitchFamily="18" charset="0"/>
                <a:cs typeface="Times New Roman" pitchFamily="18" charset="0"/>
              </a:rPr>
              <a:t>4</a:t>
            </a:r>
          </a:p>
        </p:txBody>
      </p:sp>
      <p:sp>
        <p:nvSpPr>
          <p:cNvPr id="70" name="Line 28"/>
          <p:cNvSpPr>
            <a:spLocks noChangeShapeType="1"/>
          </p:cNvSpPr>
          <p:nvPr/>
        </p:nvSpPr>
        <p:spPr bwMode="auto">
          <a:xfrm>
            <a:off x="2441975" y="5912079"/>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1" name="Text Box 29"/>
          <p:cNvSpPr txBox="1">
            <a:spLocks noChangeArrowheads="1"/>
          </p:cNvSpPr>
          <p:nvPr/>
        </p:nvSpPr>
        <p:spPr bwMode="auto">
          <a:xfrm>
            <a:off x="2899175" y="5378679"/>
            <a:ext cx="184935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Visual Studio</a:t>
            </a:r>
            <a:endParaRPr lang="en-US" sz="2400" dirty="0">
              <a:latin typeface="Times New Roman" pitchFamily="18" charset="0"/>
              <a:cs typeface="Times New Roman" pitchFamily="18" charset="0"/>
            </a:endParaRPr>
          </a:p>
        </p:txBody>
      </p:sp>
      <p:sp>
        <p:nvSpPr>
          <p:cNvPr id="72" name="Text Box 30"/>
          <p:cNvSpPr txBox="1">
            <a:spLocks noChangeArrowheads="1"/>
          </p:cNvSpPr>
          <p:nvPr/>
        </p:nvSpPr>
        <p:spPr bwMode="gray">
          <a:xfrm>
            <a:off x="2028138" y="5400904"/>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5</a:t>
            </a:r>
          </a:p>
        </p:txBody>
      </p:sp>
      <p:grpSp>
        <p:nvGrpSpPr>
          <p:cNvPr id="11" name="Group 17"/>
          <p:cNvGrpSpPr>
            <a:grpSpLocks/>
          </p:cNvGrpSpPr>
          <p:nvPr/>
        </p:nvGrpSpPr>
        <p:grpSpPr bwMode="auto">
          <a:xfrm>
            <a:off x="1828800" y="5323116"/>
            <a:ext cx="762000" cy="665163"/>
            <a:chOff x="1110" y="2656"/>
            <a:chExt cx="1549" cy="1351"/>
          </a:xfrm>
        </p:grpSpPr>
        <p:sp>
          <p:nvSpPr>
            <p:cNvPr id="74"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5"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6"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en-US" sz="1000" dirty="0">
                  <a:solidFill>
                    <a:schemeClr val="bg1"/>
                  </a:solidFill>
                  <a:latin typeface="Times New Roman" pitchFamily="18" charset="0"/>
                  <a:cs typeface="Times New Roman" pitchFamily="18" charset="0"/>
                </a:rPr>
                <a:t> </a:t>
              </a:r>
              <a:r>
                <a:rPr lang="en-US" sz="2400" dirty="0">
                  <a:solidFill>
                    <a:schemeClr val="bg1"/>
                  </a:solidFill>
                  <a:latin typeface="Times New Roman" pitchFamily="18" charset="0"/>
                  <a:cs typeface="Times New Roman" pitchFamily="18" charset="0"/>
                </a:rPr>
                <a:t>5</a:t>
              </a: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Giao diện đồ họa</a:t>
            </a:r>
          </a:p>
        </p:txBody>
      </p:sp>
      <p:sp>
        <p:nvSpPr>
          <p:cNvPr id="3" name="Content Placeholder 2"/>
          <p:cNvSpPr>
            <a:spLocks noGrp="1"/>
          </p:cNvSpPr>
          <p:nvPr>
            <p:ph idx="1"/>
          </p:nvPr>
        </p:nvSpPr>
        <p:spPr/>
        <p:txBody>
          <a:bodyPr/>
          <a:lstStyle/>
          <a:p>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giao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diện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đồ</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họa</a:t>
            </a:r>
            <a:endParaRPr lang="en-US" b="0" dirty="0">
              <a:latin typeface="Times New Roman" pitchFamily="18" charset="0"/>
              <a:cs typeface="Times New Roman" pitchFamily="18" charset="0"/>
            </a:endParaRPr>
          </a:p>
          <a:p>
            <a:pPr lvl="1"/>
            <a:r>
              <a:rPr lang="en-US" dirty="0">
                <a:latin typeface="Times New Roman" pitchFamily="18" charset="0"/>
                <a:cs typeface="Times New Roman" pitchFamily="18" charset="0"/>
              </a:rPr>
              <a:t>SDI - Single Document Interface</a:t>
            </a:r>
          </a:p>
          <a:p>
            <a:pPr lvl="1"/>
            <a:r>
              <a:rPr lang="en-US" dirty="0">
                <a:latin typeface="Times New Roman" pitchFamily="18" charset="0"/>
                <a:cs typeface="Times New Roman" pitchFamily="18" charset="0"/>
              </a:rPr>
              <a:t>MDI - Multiple Document Interface</a:t>
            </a:r>
          </a:p>
          <a:p>
            <a:pPr lvl="1"/>
            <a:r>
              <a:rPr lang="en-US" dirty="0">
                <a:latin typeface="Times New Roman" pitchFamily="18" charset="0"/>
                <a:cs typeface="Times New Roman" pitchFamily="18" charset="0"/>
              </a:rPr>
              <a:t>Dialog</a:t>
            </a:r>
          </a:p>
          <a:p>
            <a:pPr lvl="1"/>
            <a:endParaRPr lang="en-US" dirty="0">
              <a:latin typeface="Times New Roman" pitchFamily="18"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30</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76200"/>
            <a:ext cx="8229600" cy="1143000"/>
          </a:xfrm>
        </p:spPr>
        <p:txBody>
          <a:bodyPr>
            <a:noAutofit/>
          </a:bodyPr>
          <a:lstStyle/>
          <a:p>
            <a:pPr lvl="1" algn="ctr"/>
            <a:r>
              <a:rPr lang="en-US" sz="4400" b="1">
                <a:latin typeface="Times New Roman" pitchFamily="18" charset="0"/>
                <a:cs typeface="Times New Roman" pitchFamily="18" charset="0"/>
              </a:rPr>
              <a:t>SDI - Single Document Interface</a:t>
            </a:r>
          </a:p>
        </p:txBody>
      </p:sp>
      <p:sp>
        <p:nvSpPr>
          <p:cNvPr id="3" name="Content Placeholder 2"/>
          <p:cNvSpPr>
            <a:spLocks noGrp="1"/>
          </p:cNvSpPr>
          <p:nvPr>
            <p:ph idx="1"/>
          </p:nvPr>
        </p:nvSpPr>
        <p:spPr>
          <a:xfrm>
            <a:off x="214282" y="1428736"/>
            <a:ext cx="8715436" cy="4525963"/>
          </a:xfrm>
        </p:spPr>
        <p:txBody>
          <a:bodyPr/>
          <a:lstStyle/>
          <a:p>
            <a:r>
              <a:rPr lang="en-US" sz="2600" b="0">
                <a:latin typeface="Times New Roman" pitchFamily="18" charset="0"/>
                <a:cs typeface="Times New Roman" pitchFamily="18" charset="0"/>
              </a:rPr>
              <a:t>Một cửa sổ làm việc</a:t>
            </a:r>
          </a:p>
          <a:p>
            <a:r>
              <a:rPr lang="en-US" sz="2600" b="0">
                <a:latin typeface="Times New Roman" pitchFamily="18" charset="0"/>
                <a:cs typeface="Times New Roman" pitchFamily="18" charset="0"/>
              </a:rPr>
              <a:t>Cho phép thay đổi kích thước cửa sổ (Resizeable)</a:t>
            </a:r>
          </a:p>
          <a:p>
            <a:r>
              <a:rPr lang="en-US" sz="2600" b="0">
                <a:latin typeface="Times New Roman" pitchFamily="18" charset="0"/>
                <a:cs typeface="Times New Roman" pitchFamily="18" charset="0"/>
              </a:rPr>
              <a:t>Không có các cửa sổ con</a:t>
            </a:r>
          </a:p>
          <a:p>
            <a:r>
              <a:rPr lang="en-US" sz="2600" b="0">
                <a:latin typeface="Times New Roman" pitchFamily="18" charset="0"/>
                <a:cs typeface="Times New Roman" pitchFamily="18" charset="0"/>
              </a:rPr>
              <a:t>Ví dụ: Notepad, Paint,…</a:t>
            </a:r>
          </a:p>
        </p:txBody>
      </p:sp>
      <p:sp>
        <p:nvSpPr>
          <p:cNvPr id="7" name="Footer Placeholder 6"/>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31</a:t>
            </a:fld>
            <a:endParaRPr lang="en-US">
              <a:latin typeface="Times New Roman" pitchFamily="18" charset="0"/>
              <a:cs typeface="Times New Roman" pitchFamily="18" charset="0"/>
            </a:endParaRPr>
          </a:p>
        </p:txBody>
      </p:sp>
      <p:pic>
        <p:nvPicPr>
          <p:cNvPr id="4" name="Picture 4"/>
          <p:cNvPicPr>
            <a:picLocks noChangeAspect="1" noChangeArrowheads="1"/>
          </p:cNvPicPr>
          <p:nvPr/>
        </p:nvPicPr>
        <p:blipFill>
          <a:blip r:embed="rId2"/>
          <a:srcRect/>
          <a:stretch>
            <a:fillRect/>
          </a:stretch>
        </p:blipFill>
        <p:spPr bwMode="auto">
          <a:xfrm>
            <a:off x="4795523" y="2857496"/>
            <a:ext cx="4247986" cy="3762938"/>
          </a:xfrm>
          <a:prstGeom prst="rect">
            <a:avLst/>
          </a:prstGeom>
          <a:noFill/>
          <a:ln w="9525">
            <a:noFill/>
            <a:miter lim="800000"/>
            <a:headEnd/>
            <a:tailEnd/>
          </a:ln>
          <a:effectLst/>
        </p:spPr>
      </p:pic>
    </p:spTree>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1414"/>
            <a:ext cx="8229600" cy="1143000"/>
          </a:xfrm>
        </p:spPr>
        <p:txBody>
          <a:bodyPr>
            <a:normAutofit fontScale="90000"/>
          </a:bodyPr>
          <a:lstStyle/>
          <a:p>
            <a:r>
              <a:rPr lang="en-US" b="1">
                <a:latin typeface="Times New Roman" pitchFamily="18" charset="0"/>
                <a:cs typeface="Times New Roman" pitchFamily="18" charset="0"/>
              </a:rPr>
              <a:t>MDI - Multiple Document Interface</a:t>
            </a:r>
          </a:p>
        </p:txBody>
      </p:sp>
      <p:sp>
        <p:nvSpPr>
          <p:cNvPr id="3" name="Content Placeholder 2"/>
          <p:cNvSpPr>
            <a:spLocks noGrp="1"/>
          </p:cNvSpPr>
          <p:nvPr>
            <p:ph idx="1"/>
          </p:nvPr>
        </p:nvSpPr>
        <p:spPr>
          <a:xfrm>
            <a:off x="285720" y="1142985"/>
            <a:ext cx="8715436" cy="2071702"/>
          </a:xfrm>
        </p:spPr>
        <p:txBody>
          <a:bodyPr/>
          <a:lstStyle/>
          <a:p>
            <a:r>
              <a:rPr lang="en-US" sz="2800" b="0">
                <a:latin typeface="Times New Roman" pitchFamily="18" charset="0"/>
                <a:cs typeface="Times New Roman" pitchFamily="18" charset="0"/>
              </a:rPr>
              <a:t>Một cửa sổ làm việc chính và nhiều cửa sổ con</a:t>
            </a:r>
          </a:p>
          <a:p>
            <a:r>
              <a:rPr lang="en-US" sz="2800" b="0">
                <a:latin typeface="Times New Roman" pitchFamily="18" charset="0"/>
                <a:cs typeface="Times New Roman" pitchFamily="18" charset="0"/>
              </a:rPr>
              <a:t>Cho phép thay đổi kích thước cửa sổ (Resizeable)</a:t>
            </a:r>
          </a:p>
          <a:p>
            <a:r>
              <a:rPr lang="en-US" sz="2800" b="0">
                <a:latin typeface="Times New Roman" pitchFamily="18" charset="0"/>
                <a:cs typeface="Times New Roman" pitchFamily="18" charset="0"/>
              </a:rPr>
              <a:t>Cho phép Maximize/Minimize/Close các cửa sổ con</a:t>
            </a:r>
          </a:p>
          <a:p>
            <a:r>
              <a:rPr lang="en-US" sz="2800" b="0">
                <a:latin typeface="Times New Roman" pitchFamily="18" charset="0"/>
                <a:cs typeface="Times New Roman" pitchFamily="18" charset="0"/>
              </a:rPr>
              <a:t>Ví dụ: Word, Excel</a:t>
            </a:r>
            <a:r>
              <a:rPr lang="en-US" sz="2800">
                <a:latin typeface="Times New Roman" pitchFamily="18" charset="0"/>
                <a:cs typeface="Times New Roman" pitchFamily="18" charset="0"/>
              </a:rPr>
              <a:t>, VC++,…</a:t>
            </a:r>
          </a:p>
        </p:txBody>
      </p:sp>
      <p:sp>
        <p:nvSpPr>
          <p:cNvPr id="7" name="Footer Placeholder 6"/>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32</a:t>
            </a:fld>
            <a:endParaRPr lang="en-US">
              <a:latin typeface="Times New Roman" pitchFamily="18" charset="0"/>
              <a:cs typeface="Times New Roman" pitchFamily="18" charset="0"/>
            </a:endParaRPr>
          </a:p>
        </p:txBody>
      </p:sp>
      <p:pic>
        <p:nvPicPr>
          <p:cNvPr id="101377" name="Picture 1" descr="D:\UIT\Editted\Images\microsoft_office_powerpoint_2007-273069-1250158568.jpeg"/>
          <p:cNvPicPr>
            <a:picLocks noChangeAspect="1" noChangeArrowheads="1"/>
          </p:cNvPicPr>
          <p:nvPr/>
        </p:nvPicPr>
        <p:blipFill>
          <a:blip r:embed="rId2"/>
          <a:srcRect/>
          <a:stretch>
            <a:fillRect/>
          </a:stretch>
        </p:blipFill>
        <p:spPr bwMode="auto">
          <a:xfrm>
            <a:off x="4267200" y="3124200"/>
            <a:ext cx="4724400" cy="3517054"/>
          </a:xfrm>
          <a:prstGeom prst="rect">
            <a:avLst/>
          </a:prstGeom>
          <a:noFill/>
        </p:spPr>
      </p:pic>
    </p:spTree>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785810"/>
          </a:xfrm>
        </p:spPr>
        <p:txBody>
          <a:bodyPr>
            <a:normAutofit/>
          </a:bodyPr>
          <a:lstStyle/>
          <a:p>
            <a:pPr lvl="1" algn="ctr"/>
            <a:r>
              <a:rPr lang="en-US" sz="4400" b="1">
                <a:latin typeface="Times New Roman" pitchFamily="18" charset="0"/>
                <a:cs typeface="Times New Roman" pitchFamily="18" charset="0"/>
              </a:rPr>
              <a:t>Dialog</a:t>
            </a:r>
          </a:p>
        </p:txBody>
      </p:sp>
      <p:sp>
        <p:nvSpPr>
          <p:cNvPr id="3" name="Content Placeholder 2"/>
          <p:cNvSpPr>
            <a:spLocks noGrp="1"/>
          </p:cNvSpPr>
          <p:nvPr>
            <p:ph idx="1"/>
          </p:nvPr>
        </p:nvSpPr>
        <p:spPr>
          <a:xfrm>
            <a:off x="457200" y="1371600"/>
            <a:ext cx="8229600" cy="2143140"/>
          </a:xfrm>
        </p:spPr>
        <p:txBody>
          <a:bodyPr/>
          <a:lstStyle/>
          <a:p>
            <a:r>
              <a:rPr lang="en-US" sz="2800" b="0">
                <a:latin typeface="Times New Roman" pitchFamily="18" charset="0"/>
                <a:cs typeface="Times New Roman" pitchFamily="18" charset="0"/>
              </a:rPr>
              <a:t>Một cửa sổ làm việc</a:t>
            </a:r>
          </a:p>
          <a:p>
            <a:r>
              <a:rPr lang="en-US" sz="2800" b="0">
                <a:latin typeface="Times New Roman" pitchFamily="18" charset="0"/>
                <a:cs typeface="Times New Roman" pitchFamily="18" charset="0"/>
              </a:rPr>
              <a:t>Thường kích thước cố định</a:t>
            </a:r>
          </a:p>
          <a:p>
            <a:r>
              <a:rPr lang="en-US" sz="2800" b="0">
                <a:latin typeface="Times New Roman" pitchFamily="18" charset="0"/>
                <a:cs typeface="Times New Roman" pitchFamily="18" charset="0"/>
              </a:rPr>
              <a:t>Thường có các button, edit box, list box,…</a:t>
            </a:r>
          </a:p>
          <a:p>
            <a:r>
              <a:rPr lang="en-US" sz="2800" b="0">
                <a:latin typeface="Times New Roman" pitchFamily="18" charset="0"/>
                <a:cs typeface="Times New Roman" pitchFamily="18" charset="0"/>
              </a:rPr>
              <a:t>Ví dụ: Calculator, CD Player,..</a:t>
            </a:r>
          </a:p>
        </p:txBody>
      </p:sp>
      <p:sp>
        <p:nvSpPr>
          <p:cNvPr id="7" name="Footer Placeholder 6"/>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33</a:t>
            </a:fld>
            <a:endParaRPr lang="en-US">
              <a:latin typeface="Times New Roman" pitchFamily="18" charset="0"/>
              <a:cs typeface="Times New Roman" pitchFamily="18" charset="0"/>
            </a:endParaRPr>
          </a:p>
        </p:txBody>
      </p:sp>
      <p:pic>
        <p:nvPicPr>
          <p:cNvPr id="4" name="Picture 4"/>
          <p:cNvPicPr>
            <a:picLocks noChangeAspect="1" noChangeArrowheads="1"/>
          </p:cNvPicPr>
          <p:nvPr/>
        </p:nvPicPr>
        <p:blipFill>
          <a:blip r:embed="rId2"/>
          <a:srcRect/>
          <a:stretch>
            <a:fillRect/>
          </a:stretch>
        </p:blipFill>
        <p:spPr bwMode="auto">
          <a:xfrm>
            <a:off x="3871906" y="3374953"/>
            <a:ext cx="5272094" cy="3483047"/>
          </a:xfrm>
          <a:prstGeom prst="rect">
            <a:avLst/>
          </a:prstGeom>
          <a:noFill/>
          <a:ln w="9525">
            <a:noFill/>
            <a:miter lim="800000"/>
            <a:headEnd/>
            <a:tailEnd/>
          </a:ln>
          <a:effectLst/>
        </p:spPr>
      </p:pic>
    </p:spTree>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Cửa sổ - Window</a:t>
            </a:r>
          </a:p>
        </p:txBody>
      </p:sp>
      <p:sp>
        <p:nvSpPr>
          <p:cNvPr id="3" name="Content Placeholder 2"/>
          <p:cNvSpPr>
            <a:spLocks noGrp="1"/>
          </p:cNvSpPr>
          <p:nvPr>
            <p:ph idx="1"/>
          </p:nvPr>
        </p:nvSpPr>
        <p:spPr>
          <a:xfrm>
            <a:off x="457200" y="1285860"/>
            <a:ext cx="8229600" cy="4840303"/>
          </a:xfrm>
        </p:spPr>
        <p:txBody>
          <a:bodyPr/>
          <a:lstStyle/>
          <a:p>
            <a:r>
              <a:rPr lang="en-US" b="0" dirty="0" err="1">
                <a:latin typeface="Times New Roman" pitchFamily="18" charset="0"/>
                <a:cs typeface="Times New Roman" pitchFamily="18" charset="0"/>
              </a:rPr>
              <a:t>Là</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một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chữ</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nhật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trên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màn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hình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để</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hiển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thị</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kết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quả</a:t>
            </a:r>
            <a:r>
              <a:rPr lang="en-US" b="0" dirty="0">
                <a:latin typeface="Times New Roman" pitchFamily="18" charset="0"/>
                <a:cs typeface="Times New Roman" pitchFamily="18" charset="0"/>
              </a:rPr>
              <a:t> output </a:t>
            </a:r>
            <a:r>
              <a:rPr lang="en-US" b="0" dirty="0" err="1">
                <a:latin typeface="Times New Roman" pitchFamily="18" charset="0"/>
                <a:cs typeface="Times New Roman" pitchFamily="18" charset="0"/>
              </a:rPr>
              <a:t>và</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nhận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input </a:t>
            </a:r>
            <a:r>
              <a:rPr lang="en-US" b="0" dirty="0" err="1">
                <a:latin typeface="Times New Roman" pitchFamily="18" charset="0"/>
                <a:cs typeface="Times New Roman" pitchFamily="18" charset="0"/>
              </a:rPr>
              <a:t>từ</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người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dùng</a:t>
            </a:r>
            <a:endParaRPr lang="en-US" b="0" dirty="0">
              <a:latin typeface="Times New Roman" pitchFamily="18" charset="0"/>
              <a:cs typeface="Times New Roman" pitchFamily="18" charset="0"/>
            </a:endParaRPr>
          </a:p>
          <a:p>
            <a:pPr marL="742950" lvl="2" indent="-342900"/>
            <a:r>
              <a:rPr lang="en-US" dirty="0" err="1">
                <a:latin typeface="Times New Roman" pitchFamily="18" charset="0"/>
                <a:cs typeface="Times New Roman" pitchFamily="18" charset="0"/>
              </a:rPr>
              <a:t>Công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việc</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đầu</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tiên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của</a:t>
            </a:r>
            <a:r>
              <a:rPr lang="en-US" dirty="0">
                <a:latin typeface="Times New Roman" pitchFamily="18" charset="0"/>
                <a:cs typeface="Times New Roman" pitchFamily="18" charset="0"/>
              </a:rPr>
              <a:t> 1 </a:t>
            </a:r>
            <a:r>
              <a:rPr lang="en-US" dirty="0" err="1">
                <a:latin typeface="Times New Roman" pitchFamily="18" charset="0"/>
                <a:cs typeface="Times New Roman" pitchFamily="18" charset="0"/>
              </a:rPr>
              <a:t>ứng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dụng</a:t>
            </a:r>
            <a:r>
              <a:rPr lang="en-US" dirty="0">
                <a:latin typeface="Times New Roman" pitchFamily="18" charset="0"/>
                <a:cs typeface="Times New Roman" pitchFamily="18" charset="0"/>
              </a:rPr>
              <a:t> GUI </a:t>
            </a:r>
            <a:r>
              <a:rPr lang="en-US" dirty="0" err="1">
                <a:latin typeface="Times New Roman" pitchFamily="18" charset="0"/>
                <a:cs typeface="Times New Roman" pitchFamily="18" charset="0"/>
              </a:rPr>
              <a:t>là</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tạo</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một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cửa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sổ</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làm</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việc</a:t>
            </a:r>
            <a:endParaRPr lang="en-US" dirty="0">
              <a:latin typeface="Times New Roman" pitchFamily="18" charset="0"/>
              <a:cs typeface="Times New Roman" pitchFamily="18" charset="0"/>
            </a:endParaRPr>
          </a:p>
          <a:p>
            <a:r>
              <a:rPr lang="en-US" b="0" dirty="0" err="1">
                <a:latin typeface="Times New Roman" pitchFamily="18" charset="0"/>
                <a:cs typeface="Times New Roman" pitchFamily="18" charset="0"/>
              </a:rPr>
              <a:t>Mỗi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cửa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sổ</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đều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có</a:t>
            </a:r>
            <a:r>
              <a:rPr lang="en-US" b="0" dirty="0">
                <a:latin typeface="Times New Roman" pitchFamily="18" charset="0"/>
                <a:cs typeface="Times New Roman" pitchFamily="18" charset="0"/>
              </a:rPr>
              <a:t> 1 </a:t>
            </a:r>
            <a:r>
              <a:rPr lang="en-US" b="0" dirty="0" err="1">
                <a:latin typeface="Times New Roman" pitchFamily="18" charset="0"/>
                <a:cs typeface="Times New Roman" pitchFamily="18" charset="0"/>
              </a:rPr>
              <a:t>cửa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sổ</a:t>
            </a:r>
            <a:r>
              <a:rPr lang="en-US" b="0" dirty="0">
                <a:latin typeface="Times New Roman" pitchFamily="18" charset="0"/>
                <a:cs typeface="Times New Roman" pitchFamily="18" charset="0"/>
              </a:rPr>
              <a:t> cha (parent window), </a:t>
            </a:r>
            <a:r>
              <a:rPr lang="en-US" b="0" dirty="0" err="1">
                <a:latin typeface="Times New Roman" pitchFamily="18" charset="0"/>
                <a:cs typeface="Times New Roman" pitchFamily="18" charset="0"/>
              </a:rPr>
              <a:t>ngoại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trừ</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cửa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sổ</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nền</a:t>
            </a:r>
            <a:r>
              <a:rPr lang="en-US" b="0" dirty="0">
                <a:latin typeface="Times New Roman" pitchFamily="18" charset="0"/>
                <a:cs typeface="Times New Roman" pitchFamily="18" charset="0"/>
              </a:rPr>
              <a:t> Desktop</a:t>
            </a:r>
          </a:p>
          <a:p>
            <a:pPr marL="742950" lvl="2" indent="-342900"/>
            <a:r>
              <a:rPr lang="en-US" dirty="0" err="1">
                <a:latin typeface="Times New Roman" pitchFamily="18" charset="0"/>
                <a:cs typeface="Times New Roman" pitchFamily="18" charset="0"/>
              </a:rPr>
              <a:t>Tại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mỗi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thời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điểm</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chỉ</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có</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một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cửa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sổ</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nhận</a:t>
            </a:r>
            <a:r>
              <a:rPr lang="en-US" dirty="0">
                <a:latin typeface="Times New Roman" pitchFamily="18" charset="0"/>
                <a:cs typeface="Times New Roman" pitchFamily="18" charset="0"/>
              </a:rPr>
              <a:t> input </a:t>
            </a:r>
            <a:r>
              <a:rPr lang="en-US" dirty="0" err="1">
                <a:latin typeface="Times New Roman" pitchFamily="18" charset="0"/>
                <a:cs typeface="Times New Roman" pitchFamily="18" charset="0"/>
              </a:rPr>
              <a:t>từ</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người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dùng</a:t>
            </a:r>
            <a:r>
              <a:rPr lang="en-US" dirty="0">
                <a:latin typeface="Times New Roman" pitchFamily="18" charset="0"/>
                <a:cs typeface="Times New Roman" pitchFamily="18" charset="0"/>
              </a:rPr>
              <a:t> (Active/Focused window)</a:t>
            </a:r>
          </a:p>
          <a:p>
            <a:endParaRPr lang="en-US" dirty="0">
              <a:latin typeface="Times New Roman" pitchFamily="18"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34</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pPr lvl="1" algn="ctr"/>
            <a:r>
              <a:rPr lang="en-US" sz="4400" b="1">
                <a:latin typeface="Times New Roman" pitchFamily="18" charset="0"/>
                <a:cs typeface="Times New Roman" pitchFamily="18" charset="0"/>
              </a:rPr>
              <a:t>Các thành phần của một cửa sổ</a:t>
            </a:r>
          </a:p>
        </p:txBody>
      </p:sp>
      <p:graphicFrame>
        <p:nvGraphicFramePr>
          <p:cNvPr id="1026" name="Object 2"/>
          <p:cNvGraphicFramePr>
            <a:graphicFrameLocks noGrp="1" noChangeAspect="1"/>
          </p:cNvGraphicFramePr>
          <p:nvPr>
            <p:ph idx="1"/>
          </p:nvPr>
        </p:nvGraphicFramePr>
        <p:xfrm>
          <a:off x="714375" y="1331913"/>
          <a:ext cx="7572375" cy="5159375"/>
        </p:xfrm>
        <a:graphic>
          <a:graphicData uri="http://schemas.openxmlformats.org/presentationml/2006/ole">
            <mc:AlternateContent xmlns:mc="http://schemas.openxmlformats.org/markup-compatibility/2006">
              <mc:Choice xmlns:v="urn:schemas-microsoft-com:vml" Requires="v">
                <p:oleObj spid="_x0000_s98361" name="Bitmap Image" r:id="rId4" imgW="6458852" imgH="4401164" progId="PBrush">
                  <p:embed/>
                </p:oleObj>
              </mc:Choice>
              <mc:Fallback>
                <p:oleObj name="Bitmap Image" r:id="rId4" imgW="6458852" imgH="4401164" progId="PBrush">
                  <p:embed/>
                  <p:pic>
                    <p:nvPicPr>
                      <p:cNvPr id="0" name="Picture 2"/>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4375" y="1331913"/>
                        <a:ext cx="7572375" cy="5159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35</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928686"/>
          </a:xfrm>
        </p:spPr>
        <p:txBody>
          <a:bodyPr>
            <a:normAutofit/>
          </a:bodyPr>
          <a:lstStyle/>
          <a:p>
            <a:pPr lvl="1" algn="ctr"/>
            <a:r>
              <a:rPr lang="en-US" sz="4400" b="1">
                <a:latin typeface="Times New Roman" pitchFamily="18" charset="0"/>
                <a:cs typeface="Times New Roman" pitchFamily="18" charset="0"/>
              </a:rPr>
              <a:t>Các control thông dụng</a:t>
            </a:r>
          </a:p>
        </p:txBody>
      </p:sp>
      <p:sp>
        <p:nvSpPr>
          <p:cNvPr id="21" name="Footer Placeholder 20"/>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20" name="Slide Number Placeholder 19"/>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36</a:t>
            </a:fld>
            <a:endParaRPr lang="en-US">
              <a:latin typeface="Times New Roman" pitchFamily="18" charset="0"/>
              <a:cs typeface="Times New Roman" pitchFamily="18" charset="0"/>
            </a:endParaRPr>
          </a:p>
        </p:txBody>
      </p:sp>
      <p:pic>
        <p:nvPicPr>
          <p:cNvPr id="4" name="Picture 4"/>
          <p:cNvPicPr>
            <a:picLocks noChangeAspect="1" noChangeArrowheads="1"/>
          </p:cNvPicPr>
          <p:nvPr/>
        </p:nvPicPr>
        <p:blipFill>
          <a:blip r:embed="rId2"/>
          <a:srcRect/>
          <a:stretch>
            <a:fillRect/>
          </a:stretch>
        </p:blipFill>
        <p:spPr bwMode="auto">
          <a:xfrm>
            <a:off x="2714612" y="1928802"/>
            <a:ext cx="3971925" cy="4391025"/>
          </a:xfrm>
          <a:prstGeom prst="rect">
            <a:avLst/>
          </a:prstGeom>
          <a:noFill/>
          <a:ln w="9525">
            <a:noFill/>
            <a:miter lim="800000"/>
            <a:headEnd/>
            <a:tailEnd/>
          </a:ln>
          <a:effectLst/>
        </p:spPr>
      </p:pic>
      <p:sp>
        <p:nvSpPr>
          <p:cNvPr id="5" name="Text Box 5"/>
          <p:cNvSpPr txBox="1">
            <a:spLocks noChangeArrowheads="1"/>
          </p:cNvSpPr>
          <p:nvPr/>
        </p:nvSpPr>
        <p:spPr bwMode="auto">
          <a:xfrm>
            <a:off x="1038212" y="2233602"/>
            <a:ext cx="1295400" cy="406400"/>
          </a:xfrm>
          <a:prstGeom prst="rect">
            <a:avLst/>
          </a:prstGeom>
          <a:noFill/>
          <a:ln w="9525">
            <a:solidFill>
              <a:srgbClr val="FF3300"/>
            </a:solidFill>
            <a:miter lim="800000"/>
            <a:headEnd/>
            <a:tailEnd/>
          </a:ln>
          <a:effectLst/>
        </p:spPr>
        <p:txBody>
          <a:bodyPr>
            <a:spAutoFit/>
          </a:bodyPr>
          <a:lstStyle/>
          <a:p>
            <a:pPr eaLnBrk="0" hangingPunct="0"/>
            <a:r>
              <a:rPr lang="en-US" sz="2000" b="1">
                <a:effectLst>
                  <a:outerShdw blurRad="38100" dist="38100" dir="2700000" algn="tl">
                    <a:srgbClr val="C0C0C0"/>
                  </a:outerShdw>
                </a:effectLst>
                <a:latin typeface="Times New Roman" pitchFamily="18" charset="0"/>
                <a:cs typeface="Times New Roman" pitchFamily="18" charset="0"/>
              </a:rPr>
              <a:t>Edit box</a:t>
            </a:r>
          </a:p>
        </p:txBody>
      </p:sp>
      <p:sp>
        <p:nvSpPr>
          <p:cNvPr id="6" name="Text Box 6"/>
          <p:cNvSpPr txBox="1">
            <a:spLocks noChangeArrowheads="1"/>
          </p:cNvSpPr>
          <p:nvPr/>
        </p:nvSpPr>
        <p:spPr bwMode="auto">
          <a:xfrm>
            <a:off x="962012" y="2995602"/>
            <a:ext cx="1447800" cy="406400"/>
          </a:xfrm>
          <a:prstGeom prst="rect">
            <a:avLst/>
          </a:prstGeom>
          <a:noFill/>
          <a:ln w="9525">
            <a:solidFill>
              <a:srgbClr val="FF3300"/>
            </a:solidFill>
            <a:miter lim="800000"/>
            <a:headEnd/>
            <a:tailEnd/>
          </a:ln>
          <a:effectLst/>
        </p:spPr>
        <p:txBody>
          <a:bodyPr>
            <a:spAutoFit/>
          </a:bodyPr>
          <a:lstStyle/>
          <a:p>
            <a:pPr eaLnBrk="0" hangingPunct="0"/>
            <a:r>
              <a:rPr lang="en-US" sz="2000" b="1" dirty="0" err="1">
                <a:effectLst>
                  <a:outerShdw blurRad="38100" dist="38100" dir="2700000" algn="tl">
                    <a:srgbClr val="C0C0C0"/>
                  </a:outerShdw>
                </a:effectLst>
                <a:latin typeface="Times New Roman" pitchFamily="18" charset="0"/>
                <a:cs typeface="Times New Roman" pitchFamily="18" charset="0"/>
              </a:rPr>
              <a:t>Listbox</a:t>
            </a:r>
            <a:endParaRPr lang="en-US" sz="2000" b="1" dirty="0">
              <a:effectLst>
                <a:outerShdw blurRad="38100" dist="38100" dir="2700000" algn="tl">
                  <a:srgbClr val="C0C0C0"/>
                </a:outerShdw>
              </a:effectLst>
              <a:latin typeface="Times New Roman" pitchFamily="18" charset="0"/>
              <a:cs typeface="Times New Roman" pitchFamily="18" charset="0"/>
            </a:endParaRPr>
          </a:p>
        </p:txBody>
      </p:sp>
      <p:sp>
        <p:nvSpPr>
          <p:cNvPr id="7" name="Text Box 7"/>
          <p:cNvSpPr txBox="1">
            <a:spLocks noChangeArrowheads="1"/>
          </p:cNvSpPr>
          <p:nvPr/>
        </p:nvSpPr>
        <p:spPr bwMode="auto">
          <a:xfrm>
            <a:off x="962012" y="3681402"/>
            <a:ext cx="1447800" cy="406400"/>
          </a:xfrm>
          <a:prstGeom prst="rect">
            <a:avLst/>
          </a:prstGeom>
          <a:noFill/>
          <a:ln w="9525">
            <a:solidFill>
              <a:srgbClr val="FF3300"/>
            </a:solidFill>
            <a:miter lim="800000"/>
            <a:headEnd/>
            <a:tailEnd/>
          </a:ln>
          <a:effectLst/>
        </p:spPr>
        <p:txBody>
          <a:bodyPr>
            <a:spAutoFit/>
          </a:bodyPr>
          <a:lstStyle/>
          <a:p>
            <a:pPr eaLnBrk="0" hangingPunct="0"/>
            <a:r>
              <a:rPr lang="en-US" sz="2000" b="1">
                <a:effectLst>
                  <a:outerShdw blurRad="38100" dist="38100" dir="2700000" algn="tl">
                    <a:srgbClr val="C0C0C0"/>
                  </a:outerShdw>
                </a:effectLst>
                <a:latin typeface="Times New Roman" pitchFamily="18" charset="0"/>
                <a:cs typeface="Times New Roman" pitchFamily="18" charset="0"/>
              </a:rPr>
              <a:t>Combobox</a:t>
            </a:r>
          </a:p>
        </p:txBody>
      </p:sp>
      <p:sp>
        <p:nvSpPr>
          <p:cNvPr id="8" name="Text Box 8"/>
          <p:cNvSpPr txBox="1">
            <a:spLocks noChangeArrowheads="1"/>
          </p:cNvSpPr>
          <p:nvPr/>
        </p:nvSpPr>
        <p:spPr bwMode="auto">
          <a:xfrm>
            <a:off x="6829412" y="4214802"/>
            <a:ext cx="1447800" cy="406400"/>
          </a:xfrm>
          <a:prstGeom prst="rect">
            <a:avLst/>
          </a:prstGeom>
          <a:noFill/>
          <a:ln w="9525">
            <a:solidFill>
              <a:srgbClr val="FF3300"/>
            </a:solidFill>
            <a:miter lim="800000"/>
            <a:headEnd/>
            <a:tailEnd/>
          </a:ln>
          <a:effectLst/>
        </p:spPr>
        <p:txBody>
          <a:bodyPr>
            <a:spAutoFit/>
          </a:bodyPr>
          <a:lstStyle/>
          <a:p>
            <a:pPr eaLnBrk="0" hangingPunct="0"/>
            <a:r>
              <a:rPr lang="en-US" sz="2000" b="1">
                <a:effectLst>
                  <a:outerShdw blurRad="38100" dist="38100" dir="2700000" algn="tl">
                    <a:srgbClr val="C0C0C0"/>
                  </a:outerShdw>
                </a:effectLst>
                <a:latin typeface="Times New Roman" pitchFamily="18" charset="0"/>
                <a:cs typeface="Times New Roman" pitchFamily="18" charset="0"/>
              </a:rPr>
              <a:t>Check box</a:t>
            </a:r>
          </a:p>
        </p:txBody>
      </p:sp>
      <p:sp>
        <p:nvSpPr>
          <p:cNvPr id="9" name="Text Box 9"/>
          <p:cNvSpPr txBox="1">
            <a:spLocks noChangeArrowheads="1"/>
          </p:cNvSpPr>
          <p:nvPr/>
        </p:nvSpPr>
        <p:spPr bwMode="auto">
          <a:xfrm>
            <a:off x="6905612" y="5891202"/>
            <a:ext cx="1600200" cy="406400"/>
          </a:xfrm>
          <a:prstGeom prst="rect">
            <a:avLst/>
          </a:prstGeom>
          <a:noFill/>
          <a:ln w="9525">
            <a:solidFill>
              <a:srgbClr val="FF3300"/>
            </a:solidFill>
            <a:miter lim="800000"/>
            <a:headEnd/>
            <a:tailEnd/>
          </a:ln>
          <a:effectLst/>
        </p:spPr>
        <p:txBody>
          <a:bodyPr>
            <a:spAutoFit/>
          </a:bodyPr>
          <a:lstStyle/>
          <a:p>
            <a:pPr eaLnBrk="0" hangingPunct="0"/>
            <a:r>
              <a:rPr lang="en-US" sz="2000" b="1">
                <a:effectLst>
                  <a:outerShdw blurRad="38100" dist="38100" dir="2700000" algn="tl">
                    <a:srgbClr val="C0C0C0"/>
                  </a:outerShdw>
                </a:effectLst>
                <a:latin typeface="Times New Roman" pitchFamily="18" charset="0"/>
                <a:cs typeface="Times New Roman" pitchFamily="18" charset="0"/>
              </a:rPr>
              <a:t>Button</a:t>
            </a:r>
          </a:p>
        </p:txBody>
      </p:sp>
      <p:sp>
        <p:nvSpPr>
          <p:cNvPr id="10" name="Text Box 10"/>
          <p:cNvSpPr txBox="1">
            <a:spLocks noChangeArrowheads="1"/>
          </p:cNvSpPr>
          <p:nvPr/>
        </p:nvSpPr>
        <p:spPr bwMode="auto">
          <a:xfrm>
            <a:off x="962012" y="4519602"/>
            <a:ext cx="1447800" cy="406400"/>
          </a:xfrm>
          <a:prstGeom prst="rect">
            <a:avLst/>
          </a:prstGeom>
          <a:noFill/>
          <a:ln w="9525">
            <a:solidFill>
              <a:srgbClr val="FF3300"/>
            </a:solidFill>
            <a:miter lim="800000"/>
            <a:headEnd/>
            <a:tailEnd/>
          </a:ln>
          <a:effectLst/>
        </p:spPr>
        <p:txBody>
          <a:bodyPr>
            <a:spAutoFit/>
          </a:bodyPr>
          <a:lstStyle/>
          <a:p>
            <a:pPr eaLnBrk="0" hangingPunct="0"/>
            <a:r>
              <a:rPr lang="en-US" sz="2000" b="1">
                <a:effectLst>
                  <a:outerShdw blurRad="38100" dist="38100" dir="2700000" algn="tl">
                    <a:srgbClr val="C0C0C0"/>
                  </a:outerShdw>
                </a:effectLst>
                <a:latin typeface="Times New Roman" pitchFamily="18" charset="0"/>
                <a:cs typeface="Times New Roman" pitchFamily="18" charset="0"/>
              </a:rPr>
              <a:t>Static text</a:t>
            </a:r>
          </a:p>
        </p:txBody>
      </p:sp>
      <p:sp>
        <p:nvSpPr>
          <p:cNvPr id="11" name="Line 11"/>
          <p:cNvSpPr>
            <a:spLocks noChangeShapeType="1"/>
          </p:cNvSpPr>
          <p:nvPr/>
        </p:nvSpPr>
        <p:spPr bwMode="auto">
          <a:xfrm>
            <a:off x="2333612" y="2386002"/>
            <a:ext cx="1219200" cy="381000"/>
          </a:xfrm>
          <a:prstGeom prst="line">
            <a:avLst/>
          </a:prstGeom>
          <a:noFill/>
          <a:ln w="9525">
            <a:solidFill>
              <a:srgbClr val="FF3300"/>
            </a:solidFill>
            <a:round/>
            <a:headEnd/>
            <a:tailEnd type="triangle" w="med" len="med"/>
          </a:ln>
          <a:effectLst/>
        </p:spPr>
        <p:txBody>
          <a:bodyPr/>
          <a:lstStyle/>
          <a:p>
            <a:endParaRPr lang="en-US">
              <a:latin typeface="Times New Roman" pitchFamily="18" charset="0"/>
              <a:cs typeface="Times New Roman" pitchFamily="18" charset="0"/>
            </a:endParaRPr>
          </a:p>
        </p:txBody>
      </p:sp>
      <p:sp>
        <p:nvSpPr>
          <p:cNvPr id="12" name="Line 12"/>
          <p:cNvSpPr>
            <a:spLocks noChangeShapeType="1"/>
          </p:cNvSpPr>
          <p:nvPr/>
        </p:nvSpPr>
        <p:spPr bwMode="auto">
          <a:xfrm>
            <a:off x="2409812" y="3224202"/>
            <a:ext cx="914400" cy="0"/>
          </a:xfrm>
          <a:prstGeom prst="line">
            <a:avLst/>
          </a:prstGeom>
          <a:noFill/>
          <a:ln w="9525">
            <a:solidFill>
              <a:srgbClr val="FF3300"/>
            </a:solidFill>
            <a:round/>
            <a:headEnd/>
            <a:tailEnd type="triangle" w="med" len="med"/>
          </a:ln>
          <a:effectLst/>
        </p:spPr>
        <p:txBody>
          <a:bodyPr/>
          <a:lstStyle/>
          <a:p>
            <a:endParaRPr lang="en-US">
              <a:latin typeface="Times New Roman" pitchFamily="18" charset="0"/>
              <a:cs typeface="Times New Roman" pitchFamily="18" charset="0"/>
            </a:endParaRPr>
          </a:p>
        </p:txBody>
      </p:sp>
      <p:sp>
        <p:nvSpPr>
          <p:cNvPr id="13" name="Line 13"/>
          <p:cNvSpPr>
            <a:spLocks noChangeShapeType="1"/>
          </p:cNvSpPr>
          <p:nvPr/>
        </p:nvSpPr>
        <p:spPr bwMode="auto">
          <a:xfrm>
            <a:off x="2409812" y="3910002"/>
            <a:ext cx="838200" cy="0"/>
          </a:xfrm>
          <a:prstGeom prst="line">
            <a:avLst/>
          </a:prstGeom>
          <a:noFill/>
          <a:ln w="9525">
            <a:solidFill>
              <a:srgbClr val="FF3300"/>
            </a:solidFill>
            <a:round/>
            <a:headEnd/>
            <a:tailEnd type="triangle" w="med" len="med"/>
          </a:ln>
          <a:effectLst/>
        </p:spPr>
        <p:txBody>
          <a:bodyPr/>
          <a:lstStyle/>
          <a:p>
            <a:endParaRPr lang="en-US">
              <a:latin typeface="Times New Roman" pitchFamily="18" charset="0"/>
              <a:cs typeface="Times New Roman" pitchFamily="18" charset="0"/>
            </a:endParaRPr>
          </a:p>
        </p:txBody>
      </p:sp>
      <p:sp>
        <p:nvSpPr>
          <p:cNvPr id="14" name="Line 14"/>
          <p:cNvSpPr>
            <a:spLocks noChangeShapeType="1"/>
          </p:cNvSpPr>
          <p:nvPr/>
        </p:nvSpPr>
        <p:spPr bwMode="auto">
          <a:xfrm>
            <a:off x="2409812" y="4748202"/>
            <a:ext cx="990600" cy="1143000"/>
          </a:xfrm>
          <a:prstGeom prst="line">
            <a:avLst/>
          </a:prstGeom>
          <a:noFill/>
          <a:ln w="9525">
            <a:solidFill>
              <a:srgbClr val="FF3300"/>
            </a:solidFill>
            <a:round/>
            <a:headEnd/>
            <a:tailEnd type="triangle" w="med" len="med"/>
          </a:ln>
          <a:effectLst/>
        </p:spPr>
        <p:txBody>
          <a:bodyPr/>
          <a:lstStyle/>
          <a:p>
            <a:endParaRPr lang="en-US">
              <a:latin typeface="Times New Roman" pitchFamily="18" charset="0"/>
              <a:cs typeface="Times New Roman" pitchFamily="18" charset="0"/>
            </a:endParaRPr>
          </a:p>
        </p:txBody>
      </p:sp>
      <p:sp>
        <p:nvSpPr>
          <p:cNvPr id="15" name="Line 15"/>
          <p:cNvSpPr>
            <a:spLocks noChangeShapeType="1"/>
          </p:cNvSpPr>
          <p:nvPr/>
        </p:nvSpPr>
        <p:spPr bwMode="auto">
          <a:xfrm flipH="1">
            <a:off x="5457812" y="4443402"/>
            <a:ext cx="1371600" cy="76200"/>
          </a:xfrm>
          <a:prstGeom prst="line">
            <a:avLst/>
          </a:prstGeom>
          <a:noFill/>
          <a:ln w="9525">
            <a:solidFill>
              <a:srgbClr val="FF3300"/>
            </a:solidFill>
            <a:round/>
            <a:headEnd/>
            <a:tailEnd type="triangle" w="med" len="med"/>
          </a:ln>
          <a:effectLst/>
        </p:spPr>
        <p:txBody>
          <a:bodyPr/>
          <a:lstStyle/>
          <a:p>
            <a:endParaRPr lang="en-US">
              <a:latin typeface="Times New Roman" pitchFamily="18" charset="0"/>
              <a:cs typeface="Times New Roman" pitchFamily="18" charset="0"/>
            </a:endParaRPr>
          </a:p>
        </p:txBody>
      </p:sp>
      <p:sp>
        <p:nvSpPr>
          <p:cNvPr id="16" name="Line 16"/>
          <p:cNvSpPr>
            <a:spLocks noChangeShapeType="1"/>
          </p:cNvSpPr>
          <p:nvPr/>
        </p:nvSpPr>
        <p:spPr bwMode="auto">
          <a:xfrm flipH="1">
            <a:off x="5610212" y="6119802"/>
            <a:ext cx="1295400" cy="0"/>
          </a:xfrm>
          <a:prstGeom prst="line">
            <a:avLst/>
          </a:prstGeom>
          <a:noFill/>
          <a:ln w="9525">
            <a:solidFill>
              <a:srgbClr val="FF3300"/>
            </a:solidFill>
            <a:round/>
            <a:headEnd/>
            <a:tailEnd type="triangle" w="med" len="med"/>
          </a:ln>
          <a:effectLst/>
        </p:spPr>
        <p:txBody>
          <a:bodyPr/>
          <a:lstStyle/>
          <a:p>
            <a:endParaRPr lang="en-US">
              <a:latin typeface="Times New Roman" pitchFamily="18" charset="0"/>
              <a:cs typeface="Times New Roman" pitchFamily="18" charset="0"/>
            </a:endParaRPr>
          </a:p>
        </p:txBody>
      </p:sp>
      <p:sp>
        <p:nvSpPr>
          <p:cNvPr id="17" name="Text Box 17"/>
          <p:cNvSpPr txBox="1">
            <a:spLocks noChangeArrowheads="1"/>
          </p:cNvSpPr>
          <p:nvPr/>
        </p:nvSpPr>
        <p:spPr bwMode="auto">
          <a:xfrm>
            <a:off x="5000612" y="1138227"/>
            <a:ext cx="1600200" cy="406400"/>
          </a:xfrm>
          <a:prstGeom prst="rect">
            <a:avLst/>
          </a:prstGeom>
          <a:noFill/>
          <a:ln w="9525">
            <a:solidFill>
              <a:srgbClr val="FF3300"/>
            </a:solidFill>
            <a:miter lim="800000"/>
            <a:headEnd/>
            <a:tailEnd/>
          </a:ln>
          <a:effectLst/>
        </p:spPr>
        <p:txBody>
          <a:bodyPr>
            <a:spAutoFit/>
          </a:bodyPr>
          <a:lstStyle/>
          <a:p>
            <a:pPr eaLnBrk="0" hangingPunct="0"/>
            <a:r>
              <a:rPr lang="en-US" sz="2000" b="1">
                <a:effectLst>
                  <a:outerShdw blurRad="38100" dist="38100" dir="2700000" algn="tl">
                    <a:srgbClr val="C0C0C0"/>
                  </a:outerShdw>
                </a:effectLst>
                <a:latin typeface="Times New Roman" pitchFamily="18" charset="0"/>
                <a:cs typeface="Times New Roman" pitchFamily="18" charset="0"/>
              </a:rPr>
              <a:t>Tab Control</a:t>
            </a:r>
          </a:p>
        </p:txBody>
      </p:sp>
      <p:sp>
        <p:nvSpPr>
          <p:cNvPr id="18" name="Line 18"/>
          <p:cNvSpPr>
            <a:spLocks noChangeShapeType="1"/>
          </p:cNvSpPr>
          <p:nvPr/>
        </p:nvSpPr>
        <p:spPr bwMode="auto">
          <a:xfrm flipH="1">
            <a:off x="3152762" y="1538277"/>
            <a:ext cx="2209800" cy="762000"/>
          </a:xfrm>
          <a:prstGeom prst="line">
            <a:avLst/>
          </a:prstGeom>
          <a:noFill/>
          <a:ln w="9525">
            <a:solidFill>
              <a:srgbClr val="FF3300"/>
            </a:solidFill>
            <a:round/>
            <a:headEnd/>
            <a:tailEnd type="triangle" w="med" len="med"/>
          </a:ln>
          <a:effectLst/>
        </p:spPr>
        <p:txBody>
          <a:bodyPr/>
          <a:lstStyle/>
          <a:p>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pPr lvl="1" algn="ctr"/>
            <a:r>
              <a:rPr lang="en-US" sz="4400" b="1">
                <a:latin typeface="Times New Roman" pitchFamily="18" charset="0"/>
                <a:cs typeface="Times New Roman" pitchFamily="18" charset="0"/>
              </a:rPr>
              <a:t>Các control thông dụng</a:t>
            </a:r>
          </a:p>
        </p:txBody>
      </p:sp>
      <p:pic>
        <p:nvPicPr>
          <p:cNvPr id="4" name="Picture 4" descr="untitled"/>
          <p:cNvPicPr>
            <a:picLocks noGrp="1" noChangeAspect="1" noChangeArrowheads="1"/>
          </p:cNvPicPr>
          <p:nvPr>
            <p:ph idx="1"/>
          </p:nvPr>
        </p:nvPicPr>
        <p:blipFill>
          <a:blip r:embed="rId2"/>
          <a:srcRect/>
          <a:stretch>
            <a:fillRect/>
          </a:stretch>
        </p:blipFill>
        <p:spPr bwMode="auto">
          <a:xfrm>
            <a:off x="571472" y="1387367"/>
            <a:ext cx="7643866" cy="5194355"/>
          </a:xfrm>
          <a:prstGeom prst="rect">
            <a:avLst/>
          </a:prstGeom>
          <a:noFill/>
        </p:spPr>
      </p:pic>
      <p:sp>
        <p:nvSpPr>
          <p:cNvPr id="7" name="Footer Placeholder 6"/>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37</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Nội dung chính</a:t>
            </a:r>
          </a:p>
        </p:txBody>
      </p:sp>
      <p:sp>
        <p:nvSpPr>
          <p:cNvPr id="3" name="Content Placeholder 2"/>
          <p:cNvSpPr>
            <a:spLocks noGrp="1"/>
          </p:cNvSpPr>
          <p:nvPr>
            <p:ph idx="1"/>
          </p:nvPr>
        </p:nvSpPr>
        <p:spPr/>
        <p:txBody>
          <a:bodyPr/>
          <a:lstStyle/>
          <a:p>
            <a:pPr marL="514350" indent="-514350">
              <a:buNone/>
            </a:pPr>
            <a:endParaRPr lang="en-US" b="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38</a:t>
            </a:fld>
            <a:endParaRPr lang="en-US">
              <a:latin typeface="Times New Roman" pitchFamily="18" charset="0"/>
              <a:cs typeface="Times New Roman" pitchFamily="18" charset="0"/>
            </a:endParaRPr>
          </a:p>
        </p:txBody>
      </p:sp>
      <p:grpSp>
        <p:nvGrpSpPr>
          <p:cNvPr id="7" name="Group 3"/>
          <p:cNvGrpSpPr>
            <a:grpSpLocks/>
          </p:cNvGrpSpPr>
          <p:nvPr/>
        </p:nvGrpSpPr>
        <p:grpSpPr bwMode="auto">
          <a:xfrm>
            <a:off x="1828800" y="1665516"/>
            <a:ext cx="762000" cy="665163"/>
            <a:chOff x="1110" y="2656"/>
            <a:chExt cx="1549" cy="1351"/>
          </a:xfrm>
        </p:grpSpPr>
        <p:sp>
          <p:nvSpPr>
            <p:cNvPr id="43"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4"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5"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grpSp>
        <p:nvGrpSpPr>
          <p:cNvPr id="8" name="Group 7"/>
          <p:cNvGrpSpPr>
            <a:grpSpLocks/>
          </p:cNvGrpSpPr>
          <p:nvPr/>
        </p:nvGrpSpPr>
        <p:grpSpPr bwMode="auto">
          <a:xfrm>
            <a:off x="1828800" y="2605314"/>
            <a:ext cx="762000" cy="665163"/>
            <a:chOff x="3174" y="2656"/>
            <a:chExt cx="1549" cy="1351"/>
          </a:xfrm>
        </p:grpSpPr>
        <p:sp>
          <p:nvSpPr>
            <p:cNvPr id="47"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8"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9" name="AutoShape 10"/>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sp>
        <p:nvSpPr>
          <p:cNvPr id="50" name="Line 11"/>
          <p:cNvSpPr>
            <a:spLocks noChangeShapeType="1"/>
          </p:cNvSpPr>
          <p:nvPr/>
        </p:nvSpPr>
        <p:spPr bwMode="auto">
          <a:xfrm>
            <a:off x="2438400" y="22751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1" name="Text Box 12"/>
          <p:cNvSpPr txBox="1">
            <a:spLocks noChangeArrowheads="1"/>
          </p:cNvSpPr>
          <p:nvPr/>
        </p:nvSpPr>
        <p:spPr bwMode="auto">
          <a:xfrm>
            <a:off x="2895600" y="1741716"/>
            <a:ext cx="235006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Lịch sử Windows</a:t>
            </a:r>
            <a:endParaRPr lang="en-US" sz="2400" dirty="0">
              <a:latin typeface="Times New Roman" pitchFamily="18" charset="0"/>
              <a:cs typeface="Times New Roman" pitchFamily="18" charset="0"/>
            </a:endParaRPr>
          </a:p>
        </p:txBody>
      </p:sp>
      <p:sp>
        <p:nvSpPr>
          <p:cNvPr id="52" name="Text Box 13"/>
          <p:cNvSpPr txBox="1">
            <a:spLocks noChangeArrowheads="1"/>
          </p:cNvSpPr>
          <p:nvPr/>
        </p:nvSpPr>
        <p:spPr bwMode="gray">
          <a:xfrm>
            <a:off x="2025650" y="1763941"/>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1</a:t>
            </a:r>
          </a:p>
        </p:txBody>
      </p:sp>
      <p:sp>
        <p:nvSpPr>
          <p:cNvPr id="53" name="Line 14"/>
          <p:cNvSpPr>
            <a:spLocks noChangeShapeType="1"/>
          </p:cNvSpPr>
          <p:nvPr/>
        </p:nvSpPr>
        <p:spPr bwMode="auto">
          <a:xfrm>
            <a:off x="2438400" y="31895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4" name="Text Box 15"/>
          <p:cNvSpPr txBox="1">
            <a:spLocks noChangeArrowheads="1"/>
          </p:cNvSpPr>
          <p:nvPr/>
        </p:nvSpPr>
        <p:spPr bwMode="auto">
          <a:xfrm>
            <a:off x="2895600" y="2656116"/>
            <a:ext cx="406688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Đặc điểm môi trường Windows</a:t>
            </a:r>
            <a:endParaRPr lang="en-US" sz="2400" dirty="0">
              <a:latin typeface="Times New Roman" pitchFamily="18" charset="0"/>
              <a:cs typeface="Times New Roman" pitchFamily="18" charset="0"/>
            </a:endParaRPr>
          </a:p>
        </p:txBody>
      </p:sp>
      <p:sp>
        <p:nvSpPr>
          <p:cNvPr id="55" name="Text Box 16"/>
          <p:cNvSpPr txBox="1">
            <a:spLocks noChangeArrowheads="1"/>
          </p:cNvSpPr>
          <p:nvPr/>
        </p:nvSpPr>
        <p:spPr bwMode="gray">
          <a:xfrm>
            <a:off x="2025650" y="2775858"/>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2</a:t>
            </a:r>
          </a:p>
        </p:txBody>
      </p:sp>
      <p:grpSp>
        <p:nvGrpSpPr>
          <p:cNvPr id="9" name="Group 17"/>
          <p:cNvGrpSpPr>
            <a:grpSpLocks/>
          </p:cNvGrpSpPr>
          <p:nvPr/>
        </p:nvGrpSpPr>
        <p:grpSpPr bwMode="auto">
          <a:xfrm>
            <a:off x="1828800" y="3472091"/>
            <a:ext cx="762000" cy="665163"/>
            <a:chOff x="1110" y="2656"/>
            <a:chExt cx="1549" cy="1351"/>
          </a:xfrm>
        </p:grpSpPr>
        <p:sp>
          <p:nvSpPr>
            <p:cNvPr id="5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9"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grpSp>
        <p:nvGrpSpPr>
          <p:cNvPr id="10" name="Group 21"/>
          <p:cNvGrpSpPr>
            <a:grpSpLocks/>
          </p:cNvGrpSpPr>
          <p:nvPr/>
        </p:nvGrpSpPr>
        <p:grpSpPr bwMode="auto">
          <a:xfrm>
            <a:off x="1828800" y="4386491"/>
            <a:ext cx="762000" cy="665163"/>
            <a:chOff x="3174" y="2656"/>
            <a:chExt cx="1549" cy="1351"/>
          </a:xfrm>
        </p:grpSpPr>
        <p:sp>
          <p:nvSpPr>
            <p:cNvPr id="61" name="AutoShape 22"/>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2" name="AutoShape 23"/>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3" name="AutoShape 24"/>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sp>
        <p:nvSpPr>
          <p:cNvPr id="64" name="Line 25"/>
          <p:cNvSpPr>
            <a:spLocks noChangeShapeType="1"/>
          </p:cNvSpPr>
          <p:nvPr/>
        </p:nvSpPr>
        <p:spPr bwMode="auto">
          <a:xfrm>
            <a:off x="2438400" y="40816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5" name="Text Box 26"/>
          <p:cNvSpPr txBox="1">
            <a:spLocks noChangeArrowheads="1"/>
          </p:cNvSpPr>
          <p:nvPr/>
        </p:nvSpPr>
        <p:spPr bwMode="auto">
          <a:xfrm>
            <a:off x="2895600" y="3548291"/>
            <a:ext cx="3948517"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800" b="1">
                <a:latin typeface="Times New Roman" pitchFamily="18" charset="0"/>
                <a:cs typeface="Times New Roman" pitchFamily="18" charset="0"/>
              </a:rPr>
              <a:t>Lập trình hướng sự kiện</a:t>
            </a:r>
            <a:endParaRPr lang="en-US" sz="2800" b="1" dirty="0">
              <a:latin typeface="Times New Roman" pitchFamily="18" charset="0"/>
              <a:cs typeface="Times New Roman" pitchFamily="18" charset="0"/>
            </a:endParaRPr>
          </a:p>
        </p:txBody>
      </p:sp>
      <p:sp>
        <p:nvSpPr>
          <p:cNvPr id="66" name="Text Box 27"/>
          <p:cNvSpPr txBox="1">
            <a:spLocks noChangeArrowheads="1"/>
          </p:cNvSpPr>
          <p:nvPr/>
        </p:nvSpPr>
        <p:spPr bwMode="gray">
          <a:xfrm>
            <a:off x="2025650" y="3570516"/>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3</a:t>
            </a:r>
          </a:p>
        </p:txBody>
      </p:sp>
      <p:sp>
        <p:nvSpPr>
          <p:cNvPr id="67" name="Line 28"/>
          <p:cNvSpPr>
            <a:spLocks noChangeShapeType="1"/>
          </p:cNvSpPr>
          <p:nvPr/>
        </p:nvSpPr>
        <p:spPr bwMode="auto">
          <a:xfrm>
            <a:off x="2438400" y="49960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8" name="Text Box 29"/>
          <p:cNvSpPr txBox="1">
            <a:spLocks noChangeArrowheads="1"/>
          </p:cNvSpPr>
          <p:nvPr/>
        </p:nvSpPr>
        <p:spPr bwMode="auto">
          <a:xfrm>
            <a:off x="2895600" y="4462691"/>
            <a:ext cx="2349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.NET Framework</a:t>
            </a:r>
            <a:endParaRPr lang="en-US" sz="2400" dirty="0">
              <a:latin typeface="Times New Roman" pitchFamily="18" charset="0"/>
              <a:cs typeface="Times New Roman" pitchFamily="18" charset="0"/>
            </a:endParaRPr>
          </a:p>
        </p:txBody>
      </p:sp>
      <p:sp>
        <p:nvSpPr>
          <p:cNvPr id="69" name="Text Box 30"/>
          <p:cNvSpPr txBox="1">
            <a:spLocks noChangeArrowheads="1"/>
          </p:cNvSpPr>
          <p:nvPr/>
        </p:nvSpPr>
        <p:spPr bwMode="gray">
          <a:xfrm>
            <a:off x="2025650" y="4484916"/>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a:solidFill>
                  <a:schemeClr val="bg1"/>
                </a:solidFill>
                <a:latin typeface="Times New Roman" pitchFamily="18" charset="0"/>
                <a:cs typeface="Times New Roman" pitchFamily="18" charset="0"/>
              </a:rPr>
              <a:t>4</a:t>
            </a:r>
          </a:p>
        </p:txBody>
      </p:sp>
      <p:sp>
        <p:nvSpPr>
          <p:cNvPr id="70" name="Line 28"/>
          <p:cNvSpPr>
            <a:spLocks noChangeShapeType="1"/>
          </p:cNvSpPr>
          <p:nvPr/>
        </p:nvSpPr>
        <p:spPr bwMode="auto">
          <a:xfrm>
            <a:off x="2441975" y="5912079"/>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1" name="Text Box 29"/>
          <p:cNvSpPr txBox="1">
            <a:spLocks noChangeArrowheads="1"/>
          </p:cNvSpPr>
          <p:nvPr/>
        </p:nvSpPr>
        <p:spPr bwMode="auto">
          <a:xfrm>
            <a:off x="2899175" y="5378679"/>
            <a:ext cx="184935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Visual Studio</a:t>
            </a:r>
            <a:endParaRPr lang="en-US" sz="2400" dirty="0">
              <a:latin typeface="Times New Roman" pitchFamily="18" charset="0"/>
              <a:cs typeface="Times New Roman" pitchFamily="18" charset="0"/>
            </a:endParaRPr>
          </a:p>
        </p:txBody>
      </p:sp>
      <p:sp>
        <p:nvSpPr>
          <p:cNvPr id="72" name="Text Box 30"/>
          <p:cNvSpPr txBox="1">
            <a:spLocks noChangeArrowheads="1"/>
          </p:cNvSpPr>
          <p:nvPr/>
        </p:nvSpPr>
        <p:spPr bwMode="gray">
          <a:xfrm>
            <a:off x="2028138" y="5400904"/>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5</a:t>
            </a:r>
          </a:p>
        </p:txBody>
      </p:sp>
      <p:grpSp>
        <p:nvGrpSpPr>
          <p:cNvPr id="11" name="Group 17"/>
          <p:cNvGrpSpPr>
            <a:grpSpLocks/>
          </p:cNvGrpSpPr>
          <p:nvPr/>
        </p:nvGrpSpPr>
        <p:grpSpPr bwMode="auto">
          <a:xfrm>
            <a:off x="1828800" y="5323116"/>
            <a:ext cx="762000" cy="665163"/>
            <a:chOff x="1110" y="2656"/>
            <a:chExt cx="1549" cy="1351"/>
          </a:xfrm>
        </p:grpSpPr>
        <p:sp>
          <p:nvSpPr>
            <p:cNvPr id="74"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5"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6"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en-US" sz="1000" dirty="0">
                  <a:solidFill>
                    <a:schemeClr val="bg1"/>
                  </a:solidFill>
                  <a:latin typeface="Times New Roman" pitchFamily="18" charset="0"/>
                  <a:cs typeface="Times New Roman" pitchFamily="18" charset="0"/>
                </a:rPr>
                <a:t> </a:t>
              </a:r>
              <a:r>
                <a:rPr lang="en-US" sz="2400" dirty="0">
                  <a:solidFill>
                    <a:schemeClr val="bg1"/>
                  </a:solidFill>
                  <a:latin typeface="Times New Roman" pitchFamily="18" charset="0"/>
                  <a:cs typeface="Times New Roman" pitchFamily="18" charset="0"/>
                </a:rPr>
                <a:t>5</a:t>
              </a:r>
            </a:p>
          </p:txBody>
        </p:sp>
      </p:gr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Lập trình hướng sự kiện</a:t>
            </a:r>
            <a:endParaRPr lang="en-US">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r>
              <a:rPr lang="vi-VN" b="0">
                <a:latin typeface="Times New Roman" pitchFamily="18" charset="0"/>
                <a:cs typeface="Times New Roman" pitchFamily="18" charset="0"/>
              </a:rPr>
              <a:t>Qui trình xử lý thông điệp</a:t>
            </a:r>
          </a:p>
          <a:p>
            <a:r>
              <a:rPr lang="vi-VN" b="0">
                <a:latin typeface="Times New Roman" pitchFamily="18" charset="0"/>
                <a:cs typeface="Times New Roman" pitchFamily="18" charset="0"/>
              </a:rPr>
              <a:t>Các loại thông điệp thường gặp</a:t>
            </a:r>
          </a:p>
          <a:p>
            <a:r>
              <a:rPr lang="vi-VN" b="0">
                <a:latin typeface="Times New Roman" pitchFamily="18" charset="0"/>
                <a:cs typeface="Times New Roman" pitchFamily="18" charset="0"/>
              </a:rPr>
              <a:t>Vòng lặp xử lý thông điệp</a:t>
            </a:r>
            <a:endParaRPr lang="en-US" b="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39</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Lịch sử Windows</a:t>
            </a:r>
          </a:p>
        </p:txBody>
      </p:sp>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4</a:t>
            </a:fld>
            <a:endParaRPr lang="en-US"/>
          </a:p>
        </p:txBody>
      </p:sp>
      <p:graphicFrame>
        <p:nvGraphicFramePr>
          <p:cNvPr id="7" name="Content Placeholder 6"/>
          <p:cNvGraphicFramePr>
            <a:graphicFrameLocks noGrp="1"/>
          </p:cNvGraphicFramePr>
          <p:nvPr>
            <p:ph idx="1"/>
          </p:nvPr>
        </p:nvGraphicFramePr>
        <p:xfrm>
          <a:off x="152400" y="1600200"/>
          <a:ext cx="8534401" cy="3246297"/>
        </p:xfrm>
        <a:graphic>
          <a:graphicData uri="http://schemas.openxmlformats.org/drawingml/2006/table">
            <a:tbl>
              <a:tblPr>
                <a:tableStyleId>{125E5076-3810-47DD-B79F-674D7AD40C01}</a:tableStyleId>
              </a:tblPr>
              <a:tblGrid>
                <a:gridCol w="1669189">
                  <a:extLst>
                    <a:ext uri="{9D8B030D-6E8A-4147-A177-3AD203B41FA5}">
                      <a16:colId xmlns:a16="http://schemas.microsoft.com/office/drawing/2014/main" xmlns="" val="20000"/>
                    </a:ext>
                  </a:extLst>
                </a:gridCol>
                <a:gridCol w="1144202">
                  <a:extLst>
                    <a:ext uri="{9D8B030D-6E8A-4147-A177-3AD203B41FA5}">
                      <a16:colId xmlns:a16="http://schemas.microsoft.com/office/drawing/2014/main" xmlns="" val="20001"/>
                    </a:ext>
                  </a:extLst>
                </a:gridCol>
                <a:gridCol w="1144202">
                  <a:extLst>
                    <a:ext uri="{9D8B030D-6E8A-4147-A177-3AD203B41FA5}">
                      <a16:colId xmlns:a16="http://schemas.microsoft.com/office/drawing/2014/main" xmlns="" val="20002"/>
                    </a:ext>
                  </a:extLst>
                </a:gridCol>
                <a:gridCol w="1144202">
                  <a:extLst>
                    <a:ext uri="{9D8B030D-6E8A-4147-A177-3AD203B41FA5}">
                      <a16:colId xmlns:a16="http://schemas.microsoft.com/office/drawing/2014/main" xmlns="" val="20003"/>
                    </a:ext>
                  </a:extLst>
                </a:gridCol>
                <a:gridCol w="1144202">
                  <a:extLst>
                    <a:ext uri="{9D8B030D-6E8A-4147-A177-3AD203B41FA5}">
                      <a16:colId xmlns:a16="http://schemas.microsoft.com/office/drawing/2014/main" xmlns="" val="20004"/>
                    </a:ext>
                  </a:extLst>
                </a:gridCol>
                <a:gridCol w="1144202">
                  <a:extLst>
                    <a:ext uri="{9D8B030D-6E8A-4147-A177-3AD203B41FA5}">
                      <a16:colId xmlns:a16="http://schemas.microsoft.com/office/drawing/2014/main" xmlns="" val="20005"/>
                    </a:ext>
                  </a:extLst>
                </a:gridCol>
                <a:gridCol w="1144202">
                  <a:extLst>
                    <a:ext uri="{9D8B030D-6E8A-4147-A177-3AD203B41FA5}">
                      <a16:colId xmlns:a16="http://schemas.microsoft.com/office/drawing/2014/main" xmlns="" val="20006"/>
                    </a:ext>
                  </a:extLst>
                </a:gridCol>
              </a:tblGrid>
              <a:tr h="237948">
                <a:tc>
                  <a:txBody>
                    <a:bodyPr/>
                    <a:lstStyle/>
                    <a:p>
                      <a:pPr algn="l" fontAlgn="b"/>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800" b="1" u="none" strike="noStrike" dirty="0"/>
                        <a:t>1990</a:t>
                      </a:r>
                      <a:endParaRPr lang="en-US" sz="1800" b="1"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800" b="1" u="none" strike="noStrike"/>
                        <a:t>1993</a:t>
                      </a:r>
                      <a:endParaRPr lang="en-US" sz="1800" b="1"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800" b="1" u="none" strike="noStrike"/>
                        <a:t>1994</a:t>
                      </a:r>
                      <a:endParaRPr lang="en-US" sz="1800" b="1"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800" b="1" u="none" strike="noStrike"/>
                        <a:t>1995</a:t>
                      </a:r>
                      <a:endParaRPr lang="en-US" sz="1800" b="1"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800" b="1" u="none" strike="noStrike"/>
                        <a:t>1996</a:t>
                      </a:r>
                      <a:endParaRPr lang="en-US" sz="1800" b="1"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800" b="1" u="none" strike="noStrike"/>
                        <a:t>1997</a:t>
                      </a:r>
                      <a:endParaRPr lang="en-US" sz="1800" b="1"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987484">
                <a:tc>
                  <a:txBody>
                    <a:bodyPr/>
                    <a:lstStyle/>
                    <a:p>
                      <a:pPr algn="l" fontAlgn="b"/>
                      <a:r>
                        <a:rPr lang="en-US" sz="1800" b="1" u="none" strike="noStrike"/>
                        <a:t>Windows Desktop</a:t>
                      </a:r>
                      <a:endParaRPr lang="en-US" sz="1800" b="1"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600" u="none" strike="noStrike"/>
                        <a:t>Windows 3x</a:t>
                      </a:r>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600" u="none" strike="noStrike"/>
                        <a:t>Windows NT</a:t>
                      </a:r>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600" u="none" strike="noStrike"/>
                        <a:t>Windows 95</a:t>
                      </a:r>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600" u="none" strike="noStrike"/>
                        <a:t>Windows NT</a:t>
                      </a:r>
                      <a:br>
                        <a:rPr lang="en-US" sz="1600" u="none" strike="noStrike"/>
                      </a:br>
                      <a:r>
                        <a:rPr lang="en-US" sz="1600" u="none" strike="noStrike"/>
                        <a:t>Workstation</a:t>
                      </a:r>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1"/>
                  </a:ext>
                </a:extLst>
              </a:tr>
              <a:tr h="987484">
                <a:tc>
                  <a:txBody>
                    <a:bodyPr/>
                    <a:lstStyle/>
                    <a:p>
                      <a:pPr algn="l" fontAlgn="b"/>
                      <a:r>
                        <a:rPr lang="en-US" sz="1800" b="1" u="none" strike="noStrike"/>
                        <a:t>Windows Server</a:t>
                      </a:r>
                      <a:endParaRPr lang="en-US" sz="1800" b="1"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600" u="none" strike="noStrike"/>
                        <a:t>Windows NT</a:t>
                      </a:r>
                      <a:br>
                        <a:rPr lang="en-US" sz="1600" u="none" strike="noStrike"/>
                      </a:br>
                      <a:r>
                        <a:rPr lang="en-US" sz="1600" u="none" strike="noStrike"/>
                        <a:t>Advanced Server 3.1</a:t>
                      </a:r>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600" u="none" strike="noStrike"/>
                        <a:t>Windows NT</a:t>
                      </a:r>
                      <a:br>
                        <a:rPr lang="en-US" sz="1600" u="none" strike="noStrike"/>
                      </a:br>
                      <a:r>
                        <a:rPr lang="en-US" sz="1600" u="none" strike="noStrike"/>
                        <a:t>Server 3.5</a:t>
                      </a:r>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600" u="none" strike="noStrike"/>
                        <a:t>Windows NT</a:t>
                      </a:r>
                      <a:br>
                        <a:rPr lang="en-US" sz="1600" u="none" strike="noStrike"/>
                      </a:br>
                      <a:r>
                        <a:rPr lang="en-US" sz="1600" u="none" strike="noStrike"/>
                        <a:t>Server 3.51</a:t>
                      </a:r>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600" u="none" strike="noStrike"/>
                        <a:t>Windows NT</a:t>
                      </a:r>
                      <a:br>
                        <a:rPr lang="en-US" sz="1600" u="none" strike="noStrike"/>
                      </a:br>
                      <a:r>
                        <a:rPr lang="en-US" sz="1600" u="none" strike="noStrike"/>
                        <a:t>Server 4.0</a:t>
                      </a:r>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600" u="none" strike="noStrike"/>
                        <a:t>Windows NT</a:t>
                      </a:r>
                      <a:br>
                        <a:rPr lang="en-US" sz="1600" u="none" strike="noStrike"/>
                      </a:br>
                      <a:r>
                        <a:rPr lang="en-US" sz="1600" u="none" strike="noStrike"/>
                        <a:t>Server</a:t>
                      </a:r>
                      <a:br>
                        <a:rPr lang="en-US" sz="1600" u="none" strike="noStrike"/>
                      </a:br>
                      <a:r>
                        <a:rPr lang="en-US" sz="1600" u="none" strike="noStrike"/>
                        <a:t>Enteprise Edition</a:t>
                      </a:r>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2"/>
                  </a:ext>
                </a:extLst>
              </a:tr>
              <a:tr h="987484">
                <a:tc>
                  <a:txBody>
                    <a:bodyPr/>
                    <a:lstStyle/>
                    <a:p>
                      <a:pPr algn="l" fontAlgn="b"/>
                      <a:r>
                        <a:rPr lang="en-US" sz="1800" b="1" u="none" strike="noStrike"/>
                        <a:t>Windows Cloud</a:t>
                      </a:r>
                      <a:endParaRPr lang="en-US" sz="1800" b="1"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6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6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3"/>
                  </a:ext>
                </a:extLst>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57200"/>
            <a:ext cx="7805766" cy="563562"/>
          </a:xfrm>
        </p:spPr>
        <p:txBody>
          <a:bodyPr>
            <a:noAutofit/>
          </a:bodyPr>
          <a:lstStyle/>
          <a:p>
            <a:r>
              <a:rPr lang="vi-VN" sz="3600" b="1"/>
              <a:t>Phát sinh các sự </a:t>
            </a:r>
            <a:r>
              <a:rPr lang="vi-VN" sz="4000" b="1"/>
              <a:t>kiện</a:t>
            </a:r>
            <a:r>
              <a:rPr lang="vi-VN" sz="3600" b="1"/>
              <a:t> và thông điệp</a:t>
            </a:r>
            <a:endParaRPr lang="en-US" sz="3600" b="1"/>
          </a:p>
        </p:txBody>
      </p:sp>
      <p:pic>
        <p:nvPicPr>
          <p:cNvPr id="43010" name="Picture 2"/>
          <p:cNvPicPr>
            <a:picLocks noGrp="1" noChangeAspect="1" noChangeArrowheads="1"/>
          </p:cNvPicPr>
          <p:nvPr>
            <p:ph idx="1"/>
          </p:nvPr>
        </p:nvPicPr>
        <p:blipFill>
          <a:blip r:embed="rId2"/>
          <a:srcRect/>
          <a:stretch>
            <a:fillRect/>
          </a:stretch>
        </p:blipFill>
        <p:spPr bwMode="auto">
          <a:xfrm>
            <a:off x="893893" y="2071678"/>
            <a:ext cx="7379157" cy="3571900"/>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pPr>
              <a:defRPr/>
            </a:pPr>
            <a:r>
              <a:rPr lang="vi-VN">
                <a:latin typeface="+mj-lt"/>
              </a:rPr>
              <a:t>Lập trình môi trường Windows</a:t>
            </a:r>
            <a:endParaRPr lang="en-US">
              <a:latin typeface="+mj-lt"/>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mj-lt"/>
              </a:rPr>
              <a:pPr>
                <a:defRPr/>
              </a:pPr>
              <a:t>40</a:t>
            </a:fld>
            <a:endParaRPr lang="en-US">
              <a:latin typeface="+mj-lt"/>
            </a:endParaRPr>
          </a:p>
        </p:txBody>
      </p:sp>
    </p:spTree>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857248"/>
          </a:xfrm>
        </p:spPr>
        <p:txBody>
          <a:bodyPr/>
          <a:lstStyle/>
          <a:p>
            <a:r>
              <a:rPr lang="en-US" b="1">
                <a:latin typeface="Times New Roman" pitchFamily="18" charset="0"/>
                <a:cs typeface="Times New Roman" pitchFamily="18" charset="0"/>
              </a:rPr>
              <a:t>Hàng đợi thông điệp</a:t>
            </a:r>
          </a:p>
        </p:txBody>
      </p:sp>
      <p:sp>
        <p:nvSpPr>
          <p:cNvPr id="3" name="Content Placeholder 2"/>
          <p:cNvSpPr>
            <a:spLocks noGrp="1"/>
          </p:cNvSpPr>
          <p:nvPr>
            <p:ph idx="1"/>
          </p:nvPr>
        </p:nvSpPr>
        <p:spPr>
          <a:xfrm>
            <a:off x="285720" y="1428737"/>
            <a:ext cx="8401080" cy="928694"/>
          </a:xfrm>
        </p:spPr>
        <p:txBody>
          <a:bodyPr/>
          <a:lstStyle/>
          <a:p>
            <a:pPr marL="342900" lvl="1" indent="-342900">
              <a:buFontTx/>
              <a:buChar char="•"/>
            </a:pPr>
            <a:r>
              <a:rPr lang="en-US" sz="2400">
                <a:latin typeface="Times New Roman" pitchFamily="18" charset="0"/>
                <a:cs typeface="Times New Roman" pitchFamily="18" charset="0"/>
              </a:rPr>
              <a:t>Luồng điều khiển của chương trình được xác định dựa vào hành động của người dùng khi sử dụng chương trình</a:t>
            </a:r>
          </a:p>
          <a:p>
            <a:endParaRPr lang="en-US">
              <a:latin typeface="Times New Roman" pitchFamily="18" charset="0"/>
              <a:cs typeface="Times New Roman" pitchFamily="18" charset="0"/>
            </a:endParaRPr>
          </a:p>
        </p:txBody>
      </p:sp>
      <p:sp>
        <p:nvSpPr>
          <p:cNvPr id="7" name="Footer Placeholder 6"/>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41</a:t>
            </a:fld>
            <a:endParaRPr lang="en-US">
              <a:latin typeface="Times New Roman" pitchFamily="18" charset="0"/>
              <a:cs typeface="Times New Roman" pitchFamily="18" charset="0"/>
            </a:endParaRPr>
          </a:p>
        </p:txBody>
      </p:sp>
      <p:pic>
        <p:nvPicPr>
          <p:cNvPr id="4" name="Picture 5" descr="event message"/>
          <p:cNvPicPr>
            <a:picLocks noChangeAspect="1" noChangeArrowheads="1"/>
          </p:cNvPicPr>
          <p:nvPr/>
        </p:nvPicPr>
        <p:blipFill>
          <a:blip r:embed="rId2"/>
          <a:srcRect/>
          <a:stretch>
            <a:fillRect/>
          </a:stretch>
        </p:blipFill>
        <p:spPr bwMode="auto">
          <a:xfrm>
            <a:off x="2514601" y="2357430"/>
            <a:ext cx="6263940" cy="4186245"/>
          </a:xfrm>
          <a:prstGeom prst="rect">
            <a:avLst/>
          </a:prstGeom>
          <a:noFill/>
        </p:spPr>
      </p:pic>
    </p:spTree>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Thủ tục cửa sổ</a:t>
            </a:r>
          </a:p>
        </p:txBody>
      </p:sp>
      <p:sp>
        <p:nvSpPr>
          <p:cNvPr id="3" name="Content Placeholder 2"/>
          <p:cNvSpPr>
            <a:spLocks noGrp="1"/>
          </p:cNvSpPr>
          <p:nvPr>
            <p:ph idx="1"/>
          </p:nvPr>
        </p:nvSpPr>
        <p:spPr/>
        <p:txBody>
          <a:bodyPr>
            <a:normAutofit lnSpcReduction="10000"/>
          </a:bodyPr>
          <a:lstStyle/>
          <a:p>
            <a:pPr algn="just"/>
            <a:r>
              <a:rPr lang="vi-VN" b="0" dirty="0">
                <a:latin typeface="Times New Roman" pitchFamily="18" charset="0"/>
                <a:cs typeface="Times New Roman" pitchFamily="18" charset="0"/>
              </a:rPr>
              <a:t>Hệ điều hành ra lệnh cho ứng dụng nhờ thủ tục cửa sổ (Window Procedure)</a:t>
            </a:r>
          </a:p>
          <a:p>
            <a:pPr algn="just"/>
            <a:r>
              <a:rPr lang="en-US" b="0" dirty="0" err="1">
                <a:latin typeface="Times New Roman" pitchFamily="18" charset="0"/>
                <a:cs typeface="Times New Roman" pitchFamily="18" charset="0"/>
              </a:rPr>
              <a:t>Hàm</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cửa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sổ</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biết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phản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của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chương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trình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với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động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bên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ngoài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như</a:t>
            </a:r>
            <a:r>
              <a:rPr lang="en-US" b="0" dirty="0">
                <a:latin typeface="Times New Roman" pitchFamily="18" charset="0"/>
                <a:cs typeface="Times New Roman" pitchFamily="18" charset="0"/>
              </a:rPr>
              <a:t> user input...</a:t>
            </a:r>
          </a:p>
          <a:p>
            <a:pPr algn="just"/>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Hệ</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điều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hành</a:t>
            </a:r>
            <a:r>
              <a:rPr lang="en-US" b="0" dirty="0">
                <a:latin typeface="Times New Roman" pitchFamily="18" charset="0"/>
                <a:cs typeface="Times New Roman" pitchFamily="18" charset="0"/>
              </a:rPr>
              <a:t> Windows </a:t>
            </a:r>
            <a:r>
              <a:rPr lang="en-US" b="0" dirty="0" err="1">
                <a:latin typeface="Times New Roman" pitchFamily="18" charset="0"/>
                <a:cs typeface="Times New Roman" pitchFamily="18" charset="0"/>
              </a:rPr>
              <a:t>gởi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thông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điệp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một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chương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trình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bằng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gọi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hàm</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cửa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sổ</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của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đó</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với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tham</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số</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là</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thông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điệp</a:t>
            </a:r>
            <a:endParaRPr lang="en-US" b="0" dirty="0">
              <a:latin typeface="Times New Roman" pitchFamily="18"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42</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43</a:t>
            </a:fld>
            <a:endParaRPr lang="en-US"/>
          </a:p>
        </p:txBody>
      </p:sp>
      <p:pic>
        <p:nvPicPr>
          <p:cNvPr id="63490" name="Picture 2" descr="D:\UIT\Editted\image001.png"/>
          <p:cNvPicPr>
            <a:picLocks noChangeAspect="1" noChangeArrowheads="1"/>
          </p:cNvPicPr>
          <p:nvPr/>
        </p:nvPicPr>
        <p:blipFill>
          <a:blip r:embed="rId2"/>
          <a:srcRect/>
          <a:stretch>
            <a:fillRect/>
          </a:stretch>
        </p:blipFill>
        <p:spPr bwMode="auto">
          <a:xfrm>
            <a:off x="2514600" y="152400"/>
            <a:ext cx="4209068" cy="6478344"/>
          </a:xfrm>
          <a:prstGeom prst="rect">
            <a:avLst/>
          </a:prstGeom>
          <a:noFill/>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685800"/>
            <a:ext cx="8610600" cy="6248400"/>
          </a:xfrm>
        </p:spPr>
        <p:txBody>
          <a:bodyPr>
            <a:normAutofit lnSpcReduction="10000"/>
          </a:bodyPr>
          <a:lstStyle/>
          <a:p>
            <a:pPr>
              <a:buNone/>
            </a:pPr>
            <a:r>
              <a:rPr lang="en-US" sz="1100" dirty="0"/>
              <a:t>LRESULT CALLBACK </a:t>
            </a:r>
            <a:r>
              <a:rPr lang="en-US" sz="1100" dirty="0" err="1"/>
              <a:t>WndProc</a:t>
            </a:r>
            <a:r>
              <a:rPr lang="en-US" sz="1100" dirty="0"/>
              <a:t> (HWND, UINT, WPARAM, LPARAM) ;</a:t>
            </a:r>
          </a:p>
          <a:p>
            <a:pPr>
              <a:buNone/>
            </a:pPr>
            <a:endParaRPr lang="en-US" sz="1100" dirty="0"/>
          </a:p>
          <a:p>
            <a:pPr>
              <a:buNone/>
            </a:pPr>
            <a:r>
              <a:rPr lang="en-US" sz="1100" dirty="0" err="1"/>
              <a:t>int</a:t>
            </a:r>
            <a:r>
              <a:rPr lang="en-US" sz="1100" dirty="0"/>
              <a:t> WINAPI </a:t>
            </a:r>
            <a:r>
              <a:rPr lang="en-US" sz="1100" dirty="0" err="1"/>
              <a:t>WinMain</a:t>
            </a:r>
            <a:r>
              <a:rPr lang="en-US" sz="1100" dirty="0"/>
              <a:t> (HINSTANCE </a:t>
            </a:r>
            <a:r>
              <a:rPr lang="en-US" sz="1100" dirty="0" err="1"/>
              <a:t>hInstance</a:t>
            </a:r>
            <a:r>
              <a:rPr lang="en-US" sz="1100" dirty="0"/>
              <a:t>, HINSTANCE </a:t>
            </a:r>
            <a:r>
              <a:rPr lang="en-US" sz="1100" dirty="0" err="1"/>
              <a:t>hPrevInstance</a:t>
            </a:r>
            <a:r>
              <a:rPr lang="en-US" sz="1100" dirty="0"/>
              <a:t>, PSTR </a:t>
            </a:r>
            <a:r>
              <a:rPr lang="en-US" sz="1100" dirty="0" err="1"/>
              <a:t>szCmdLine</a:t>
            </a:r>
            <a:r>
              <a:rPr lang="en-US" sz="1100" dirty="0"/>
              <a:t>, </a:t>
            </a:r>
            <a:r>
              <a:rPr lang="en-US" sz="1100" dirty="0" err="1"/>
              <a:t>int</a:t>
            </a:r>
            <a:r>
              <a:rPr lang="en-US" sz="1100" dirty="0"/>
              <a:t> </a:t>
            </a:r>
            <a:r>
              <a:rPr lang="en-US" sz="1100" dirty="0" err="1"/>
              <a:t>iCmdShow</a:t>
            </a:r>
            <a:r>
              <a:rPr lang="en-US" sz="1100" dirty="0"/>
              <a:t>)</a:t>
            </a:r>
          </a:p>
          <a:p>
            <a:pPr>
              <a:buNone/>
            </a:pPr>
            <a:r>
              <a:rPr lang="en-US" sz="1100" dirty="0"/>
              <a:t>{</a:t>
            </a:r>
          </a:p>
          <a:p>
            <a:pPr>
              <a:buNone/>
            </a:pPr>
            <a:r>
              <a:rPr lang="en-US" sz="1100" dirty="0"/>
              <a:t>     	static TCHAR </a:t>
            </a:r>
            <a:r>
              <a:rPr lang="en-US" sz="1100" dirty="0" err="1"/>
              <a:t>szAppName</a:t>
            </a:r>
            <a:r>
              <a:rPr lang="en-US" sz="1100" dirty="0"/>
              <a:t>[] = TEXT (“…") ;</a:t>
            </a:r>
          </a:p>
          <a:p>
            <a:pPr>
              <a:buNone/>
            </a:pPr>
            <a:r>
              <a:rPr lang="en-US" sz="1100" dirty="0"/>
              <a:t>    	 HWND         </a:t>
            </a:r>
            <a:r>
              <a:rPr lang="en-US" sz="1100" dirty="0" err="1"/>
              <a:t>hwnd</a:t>
            </a:r>
            <a:r>
              <a:rPr lang="en-US" sz="1100" dirty="0"/>
              <a:t> ;</a:t>
            </a:r>
          </a:p>
          <a:p>
            <a:pPr>
              <a:buNone/>
            </a:pPr>
            <a:r>
              <a:rPr lang="en-US" sz="1100" dirty="0"/>
              <a:t>     	MSG          </a:t>
            </a:r>
            <a:r>
              <a:rPr lang="en-US" sz="1100" dirty="0" err="1"/>
              <a:t>msg</a:t>
            </a:r>
            <a:r>
              <a:rPr lang="en-US" sz="1100" dirty="0"/>
              <a:t> ;</a:t>
            </a:r>
          </a:p>
          <a:p>
            <a:pPr>
              <a:buNone/>
            </a:pPr>
            <a:r>
              <a:rPr lang="en-US" sz="1100" dirty="0"/>
              <a:t>     	WNDCLASS     </a:t>
            </a:r>
            <a:r>
              <a:rPr lang="en-US" sz="1100" dirty="0" err="1"/>
              <a:t>wndclass</a:t>
            </a:r>
            <a:r>
              <a:rPr lang="en-US" sz="1100" dirty="0"/>
              <a:t> ;</a:t>
            </a:r>
          </a:p>
          <a:p>
            <a:pPr>
              <a:buNone/>
            </a:pPr>
            <a:endParaRPr lang="en-US" sz="1100" dirty="0"/>
          </a:p>
          <a:p>
            <a:pPr>
              <a:buNone/>
            </a:pPr>
            <a:r>
              <a:rPr lang="en-US" sz="1100" dirty="0"/>
              <a:t>     	</a:t>
            </a:r>
            <a:r>
              <a:rPr lang="en-US" sz="1100" dirty="0" err="1"/>
              <a:t>wndclass.style</a:t>
            </a:r>
            <a:r>
              <a:rPr lang="en-US" sz="1100" dirty="0"/>
              <a:t>                  = CS_HREDRAW | CS_VREDRAW ;</a:t>
            </a:r>
          </a:p>
          <a:p>
            <a:pPr>
              <a:buNone/>
            </a:pPr>
            <a:r>
              <a:rPr lang="en-US" sz="1100" dirty="0"/>
              <a:t>     	</a:t>
            </a:r>
            <a:r>
              <a:rPr lang="en-US" sz="1100" dirty="0" err="1"/>
              <a:t>wndclass.lpfnWndProc</a:t>
            </a:r>
            <a:r>
              <a:rPr lang="en-US" sz="1100" dirty="0"/>
              <a:t>    = </a:t>
            </a:r>
            <a:r>
              <a:rPr lang="en-US" sz="1100" dirty="0" err="1"/>
              <a:t>WndProc</a:t>
            </a:r>
            <a:r>
              <a:rPr lang="en-US" sz="1100" dirty="0"/>
              <a:t> ;</a:t>
            </a:r>
          </a:p>
          <a:p>
            <a:pPr>
              <a:buNone/>
            </a:pPr>
            <a:r>
              <a:rPr lang="en-US" sz="1100" dirty="0"/>
              <a:t>	 	...</a:t>
            </a:r>
          </a:p>
          <a:p>
            <a:pPr>
              <a:buNone/>
            </a:pPr>
            <a:r>
              <a:rPr lang="en-US" sz="1100" dirty="0"/>
              <a:t>     	</a:t>
            </a:r>
            <a:r>
              <a:rPr lang="en-US" sz="1100" dirty="0" err="1"/>
              <a:t>wndclass.lpszClassName</a:t>
            </a:r>
            <a:r>
              <a:rPr lang="en-US" sz="1100" dirty="0"/>
              <a:t> = </a:t>
            </a:r>
            <a:r>
              <a:rPr lang="en-US" sz="1100" dirty="0" err="1"/>
              <a:t>szAppName</a:t>
            </a:r>
            <a:r>
              <a:rPr lang="en-US" sz="1100" dirty="0"/>
              <a:t> ;</a:t>
            </a:r>
          </a:p>
          <a:p>
            <a:pPr>
              <a:buNone/>
            </a:pPr>
            <a:endParaRPr lang="en-US" sz="1100" dirty="0"/>
          </a:p>
          <a:p>
            <a:pPr>
              <a:buNone/>
            </a:pPr>
            <a:r>
              <a:rPr lang="en-US" sz="1100" dirty="0"/>
              <a:t>     	if (!</a:t>
            </a:r>
            <a:r>
              <a:rPr lang="en-US" sz="1100" dirty="0" err="1"/>
              <a:t>RegisterClass</a:t>
            </a:r>
            <a:r>
              <a:rPr lang="en-US" sz="1100" dirty="0"/>
              <a:t> (&amp;</a:t>
            </a:r>
            <a:r>
              <a:rPr lang="en-US" sz="1100" dirty="0" err="1"/>
              <a:t>wndclass</a:t>
            </a:r>
            <a:r>
              <a:rPr lang="en-US" sz="1100" dirty="0"/>
              <a:t>))</a:t>
            </a:r>
          </a:p>
          <a:p>
            <a:pPr>
              <a:buNone/>
            </a:pPr>
            <a:r>
              <a:rPr lang="en-US" sz="1100" dirty="0"/>
              <a:t>     	{</a:t>
            </a:r>
          </a:p>
          <a:p>
            <a:pPr>
              <a:buNone/>
            </a:pPr>
            <a:r>
              <a:rPr lang="en-US" sz="1100" dirty="0"/>
              <a:t>          	</a:t>
            </a:r>
            <a:r>
              <a:rPr lang="en-US" sz="1100" dirty="0" err="1"/>
              <a:t>MessageBox</a:t>
            </a:r>
            <a:r>
              <a:rPr lang="en-US" sz="1100" dirty="0"/>
              <a:t> (NULL, TEXT (“…"),  …) ;</a:t>
            </a:r>
          </a:p>
          <a:p>
            <a:pPr>
              <a:buNone/>
            </a:pPr>
            <a:r>
              <a:rPr lang="en-US" sz="1100" dirty="0"/>
              <a:t>          	return 0 ;</a:t>
            </a:r>
          </a:p>
          <a:p>
            <a:pPr>
              <a:buNone/>
            </a:pPr>
            <a:r>
              <a:rPr lang="en-US" sz="1100" dirty="0"/>
              <a:t>     	}</a:t>
            </a:r>
          </a:p>
          <a:p>
            <a:pPr>
              <a:buNone/>
            </a:pPr>
            <a:r>
              <a:rPr lang="en-US" sz="1100" dirty="0"/>
              <a:t>     	</a:t>
            </a:r>
            <a:r>
              <a:rPr lang="en-US" sz="1100" dirty="0" err="1"/>
              <a:t>hwnd</a:t>
            </a:r>
            <a:r>
              <a:rPr lang="en-US" sz="1100" dirty="0"/>
              <a:t> = </a:t>
            </a:r>
            <a:r>
              <a:rPr lang="en-US" sz="1100" dirty="0" err="1"/>
              <a:t>CreateWindow</a:t>
            </a:r>
            <a:r>
              <a:rPr lang="en-US" sz="1100" dirty="0"/>
              <a:t> (</a:t>
            </a:r>
            <a:r>
              <a:rPr lang="en-US" sz="1100" dirty="0" err="1"/>
              <a:t>szAppName</a:t>
            </a:r>
            <a:r>
              <a:rPr lang="en-US" sz="1100" dirty="0"/>
              <a:t>,...,NULL) ;  </a:t>
            </a:r>
          </a:p>
          <a:p>
            <a:pPr>
              <a:buNone/>
            </a:pPr>
            <a:r>
              <a:rPr lang="en-US" sz="1100" dirty="0"/>
              <a:t>     </a:t>
            </a:r>
          </a:p>
          <a:p>
            <a:pPr>
              <a:buNone/>
            </a:pPr>
            <a:r>
              <a:rPr lang="en-US" sz="1100" dirty="0"/>
              <a:t>     	</a:t>
            </a:r>
            <a:r>
              <a:rPr lang="en-US" sz="1100" dirty="0" err="1"/>
              <a:t>ShowWindow</a:t>
            </a:r>
            <a:r>
              <a:rPr lang="en-US" sz="1100" dirty="0"/>
              <a:t> (</a:t>
            </a:r>
            <a:r>
              <a:rPr lang="en-US" sz="1100" dirty="0" err="1"/>
              <a:t>hwnd</a:t>
            </a:r>
            <a:r>
              <a:rPr lang="en-US" sz="1100" dirty="0"/>
              <a:t>, </a:t>
            </a:r>
            <a:r>
              <a:rPr lang="en-US" sz="1100" dirty="0" err="1"/>
              <a:t>iCmdShow</a:t>
            </a:r>
            <a:r>
              <a:rPr lang="en-US" sz="1100" dirty="0"/>
              <a:t>) ;</a:t>
            </a:r>
          </a:p>
          <a:p>
            <a:pPr>
              <a:buNone/>
            </a:pPr>
            <a:r>
              <a:rPr lang="en-US" sz="1100" dirty="0"/>
              <a:t>     	</a:t>
            </a:r>
            <a:r>
              <a:rPr lang="en-US" sz="1100" dirty="0" err="1"/>
              <a:t>UpdateWindow</a:t>
            </a:r>
            <a:r>
              <a:rPr lang="en-US" sz="1100" dirty="0"/>
              <a:t> (</a:t>
            </a:r>
            <a:r>
              <a:rPr lang="en-US" sz="1100" dirty="0" err="1"/>
              <a:t>hwnd</a:t>
            </a:r>
            <a:r>
              <a:rPr lang="en-US" sz="1100" dirty="0"/>
              <a:t>) ;</a:t>
            </a:r>
          </a:p>
          <a:p>
            <a:pPr>
              <a:buNone/>
            </a:pPr>
            <a:r>
              <a:rPr lang="en-US" sz="1100" dirty="0"/>
              <a:t>     </a:t>
            </a:r>
          </a:p>
          <a:p>
            <a:pPr>
              <a:buNone/>
            </a:pPr>
            <a:r>
              <a:rPr lang="en-US" sz="1100" dirty="0"/>
              <a:t>     	while (</a:t>
            </a:r>
            <a:r>
              <a:rPr lang="en-US" sz="1100" dirty="0" err="1"/>
              <a:t>GetMessage</a:t>
            </a:r>
            <a:r>
              <a:rPr lang="en-US" sz="1100" dirty="0"/>
              <a:t> (&amp;</a:t>
            </a:r>
            <a:r>
              <a:rPr lang="en-US" sz="1100" dirty="0" err="1"/>
              <a:t>msg</a:t>
            </a:r>
            <a:r>
              <a:rPr lang="en-US" sz="1100" dirty="0"/>
              <a:t>, NULL, 0, 0))</a:t>
            </a:r>
          </a:p>
          <a:p>
            <a:pPr>
              <a:buNone/>
            </a:pPr>
            <a:r>
              <a:rPr lang="en-US" sz="1100" dirty="0"/>
              <a:t>     	{</a:t>
            </a:r>
          </a:p>
          <a:p>
            <a:pPr>
              <a:buNone/>
            </a:pPr>
            <a:r>
              <a:rPr lang="en-US" sz="1100" dirty="0"/>
              <a:t>          	</a:t>
            </a:r>
            <a:r>
              <a:rPr lang="en-US" sz="1100" dirty="0" err="1"/>
              <a:t>TranslateMessage</a:t>
            </a:r>
            <a:r>
              <a:rPr lang="en-US" sz="1100" dirty="0"/>
              <a:t> (&amp;</a:t>
            </a:r>
            <a:r>
              <a:rPr lang="en-US" sz="1100" dirty="0" err="1"/>
              <a:t>msg</a:t>
            </a:r>
            <a:r>
              <a:rPr lang="en-US" sz="1100" dirty="0"/>
              <a:t>) ;</a:t>
            </a:r>
          </a:p>
          <a:p>
            <a:pPr>
              <a:buNone/>
            </a:pPr>
            <a:r>
              <a:rPr lang="en-US" sz="1100" dirty="0"/>
              <a:t>          	</a:t>
            </a:r>
            <a:r>
              <a:rPr lang="en-US" sz="1100" dirty="0" err="1"/>
              <a:t>DispatchMessage</a:t>
            </a:r>
            <a:r>
              <a:rPr lang="en-US" sz="1100" dirty="0"/>
              <a:t> (&amp;</a:t>
            </a:r>
            <a:r>
              <a:rPr lang="en-US" sz="1100" dirty="0" err="1"/>
              <a:t>msg</a:t>
            </a:r>
            <a:r>
              <a:rPr lang="en-US" sz="1100" dirty="0"/>
              <a:t>) ;</a:t>
            </a:r>
          </a:p>
          <a:p>
            <a:pPr>
              <a:buNone/>
            </a:pPr>
            <a:r>
              <a:rPr lang="en-US" sz="1100" dirty="0"/>
              <a:t>     	}</a:t>
            </a:r>
          </a:p>
          <a:p>
            <a:pPr>
              <a:buNone/>
            </a:pPr>
            <a:r>
              <a:rPr lang="en-US" sz="1100" dirty="0"/>
              <a:t>     	return </a:t>
            </a:r>
            <a:r>
              <a:rPr lang="en-US" sz="1100" dirty="0" err="1"/>
              <a:t>msg.wParam</a:t>
            </a:r>
            <a:r>
              <a:rPr lang="en-US" sz="1100" dirty="0"/>
              <a:t> ;</a:t>
            </a:r>
          </a:p>
          <a:p>
            <a:pPr>
              <a:buNone/>
            </a:pPr>
            <a:r>
              <a:rPr lang="en-US" sz="1100" dirty="0"/>
              <a:t>}</a:t>
            </a:r>
          </a:p>
        </p:txBody>
      </p:sp>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44</a:t>
            </a:fld>
            <a:endParaRPr lang="en-US"/>
          </a:p>
        </p:txBody>
      </p:sp>
      <p:sp>
        <p:nvSpPr>
          <p:cNvPr id="7" name="Rectangle 6"/>
          <p:cNvSpPr/>
          <p:nvPr/>
        </p:nvSpPr>
        <p:spPr>
          <a:xfrm>
            <a:off x="533400" y="5181600"/>
            <a:ext cx="3581400" cy="1066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33400" y="2209800"/>
            <a:ext cx="4572000" cy="914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33400" y="3200400"/>
            <a:ext cx="6400800" cy="1219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4114800" y="5943600"/>
            <a:ext cx="1524000" cy="158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791200" y="5715000"/>
            <a:ext cx="2971800" cy="369332"/>
          </a:xfrm>
          <a:prstGeom prst="rect">
            <a:avLst/>
          </a:prstGeom>
          <a:noFill/>
        </p:spPr>
        <p:txBody>
          <a:bodyPr wrap="square" rtlCol="0">
            <a:spAutoFit/>
          </a:bodyPr>
          <a:lstStyle/>
          <a:p>
            <a:r>
              <a:rPr lang="en-US">
                <a:solidFill>
                  <a:srgbClr val="FF0000"/>
                </a:solidFill>
              </a:rPr>
              <a:t>Vòng lặp bắt thông điệp</a:t>
            </a:r>
          </a:p>
        </p:txBody>
      </p:sp>
      <p:cxnSp>
        <p:nvCxnSpPr>
          <p:cNvPr id="11" name="Straight Arrow Connector 10"/>
          <p:cNvCxnSpPr/>
          <p:nvPr/>
        </p:nvCxnSpPr>
        <p:spPr>
          <a:xfrm>
            <a:off x="5105400" y="2971800"/>
            <a:ext cx="1211385" cy="2442"/>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400800" y="2743200"/>
            <a:ext cx="2362200" cy="369332"/>
          </a:xfrm>
          <a:prstGeom prst="rect">
            <a:avLst/>
          </a:prstGeom>
          <a:noFill/>
        </p:spPr>
        <p:txBody>
          <a:bodyPr wrap="square" rtlCol="0">
            <a:spAutoFit/>
          </a:bodyPr>
          <a:lstStyle/>
          <a:p>
            <a:r>
              <a:rPr lang="en-US">
                <a:solidFill>
                  <a:srgbClr val="FF0000"/>
                </a:solidFill>
              </a:rPr>
              <a:t>Khai báo cửa sổ</a:t>
            </a:r>
          </a:p>
        </p:txBody>
      </p:sp>
      <p:cxnSp>
        <p:nvCxnSpPr>
          <p:cNvPr id="15" name="Straight Arrow Connector 14"/>
          <p:cNvCxnSpPr/>
          <p:nvPr/>
        </p:nvCxnSpPr>
        <p:spPr>
          <a:xfrm>
            <a:off x="6934200" y="4133671"/>
            <a:ext cx="429846" cy="375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391400" y="3849469"/>
            <a:ext cx="1295400" cy="646331"/>
          </a:xfrm>
          <a:prstGeom prst="rect">
            <a:avLst/>
          </a:prstGeom>
          <a:noFill/>
        </p:spPr>
        <p:txBody>
          <a:bodyPr wrap="square" rtlCol="0">
            <a:spAutoFit/>
          </a:bodyPr>
          <a:lstStyle/>
          <a:p>
            <a:r>
              <a:rPr lang="en-US">
                <a:solidFill>
                  <a:srgbClr val="FF0000"/>
                </a:solidFill>
              </a:rPr>
              <a:t>Đăng ký cửa sổ</a:t>
            </a:r>
          </a:p>
        </p:txBody>
      </p:sp>
      <p:sp>
        <p:nvSpPr>
          <p:cNvPr id="17" name="TextBox 16"/>
          <p:cNvSpPr txBox="1"/>
          <p:nvPr/>
        </p:nvSpPr>
        <p:spPr>
          <a:xfrm>
            <a:off x="152400" y="162580"/>
            <a:ext cx="8667309" cy="523220"/>
          </a:xfrm>
          <a:prstGeom prst="rect">
            <a:avLst/>
          </a:prstGeom>
          <a:noFill/>
        </p:spPr>
        <p:txBody>
          <a:bodyPr wrap="none" rtlCol="0">
            <a:spAutoFit/>
          </a:bodyPr>
          <a:lstStyle/>
          <a:p>
            <a:r>
              <a:rPr lang="en-US" sz="2800" b="1"/>
              <a:t>Windows Application trên C (Chương trình chính)</a:t>
            </a: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45</a:t>
            </a:fld>
            <a:endParaRPr lang="en-US"/>
          </a:p>
        </p:txBody>
      </p:sp>
      <p:sp>
        <p:nvSpPr>
          <p:cNvPr id="7" name="Rectangle 6"/>
          <p:cNvSpPr/>
          <p:nvPr/>
        </p:nvSpPr>
        <p:spPr>
          <a:xfrm>
            <a:off x="457200" y="1407616"/>
            <a:ext cx="8153400" cy="4154984"/>
          </a:xfrm>
          <a:prstGeom prst="rect">
            <a:avLst/>
          </a:prstGeom>
        </p:spPr>
        <p:txBody>
          <a:bodyPr wrap="square">
            <a:spAutoFit/>
          </a:bodyPr>
          <a:lstStyle/>
          <a:p>
            <a:r>
              <a:rPr lang="en-US" sz="1100" b="1" dirty="0">
                <a:latin typeface="+mn-lt"/>
              </a:rPr>
              <a:t>LRESULT CALLBACK </a:t>
            </a:r>
            <a:r>
              <a:rPr lang="en-US" sz="1100" b="1" dirty="0" err="1">
                <a:latin typeface="+mn-lt"/>
              </a:rPr>
              <a:t>WndProc</a:t>
            </a:r>
            <a:r>
              <a:rPr lang="en-US" sz="1100" b="1" dirty="0">
                <a:latin typeface="+mn-lt"/>
              </a:rPr>
              <a:t> (HWND </a:t>
            </a:r>
            <a:r>
              <a:rPr lang="en-US" sz="1100" b="1" dirty="0" err="1">
                <a:latin typeface="+mn-lt"/>
              </a:rPr>
              <a:t>hwnd</a:t>
            </a:r>
            <a:r>
              <a:rPr lang="en-US" sz="1100" b="1" dirty="0">
                <a:latin typeface="+mn-lt"/>
              </a:rPr>
              <a:t>, UINT message, WPARAM </a:t>
            </a:r>
            <a:r>
              <a:rPr lang="en-US" sz="1100" b="1" dirty="0" err="1">
                <a:latin typeface="+mn-lt"/>
              </a:rPr>
              <a:t>wParam</a:t>
            </a:r>
            <a:r>
              <a:rPr lang="en-US" sz="1100" b="1" dirty="0">
                <a:latin typeface="+mn-lt"/>
              </a:rPr>
              <a:t>, LPARAM </a:t>
            </a:r>
            <a:r>
              <a:rPr lang="en-US" sz="1100" b="1" dirty="0" err="1">
                <a:latin typeface="+mn-lt"/>
              </a:rPr>
              <a:t>lParam</a:t>
            </a:r>
            <a:r>
              <a:rPr lang="en-US" sz="1100" b="1" dirty="0">
                <a:latin typeface="+mn-lt"/>
              </a:rPr>
              <a:t>)</a:t>
            </a:r>
          </a:p>
          <a:p>
            <a:r>
              <a:rPr lang="en-US" sz="1100" b="1" dirty="0">
                <a:latin typeface="+mn-lt"/>
              </a:rPr>
              <a:t>{</a:t>
            </a:r>
          </a:p>
          <a:p>
            <a:r>
              <a:rPr lang="en-US" sz="1100" b="1" dirty="0">
                <a:latin typeface="+mn-lt"/>
              </a:rPr>
              <a:t>     HDC         </a:t>
            </a:r>
            <a:r>
              <a:rPr lang="en-US" sz="1100" b="1" dirty="0" err="1">
                <a:latin typeface="+mn-lt"/>
              </a:rPr>
              <a:t>hdc</a:t>
            </a:r>
            <a:r>
              <a:rPr lang="en-US" sz="1100" b="1" dirty="0">
                <a:latin typeface="+mn-lt"/>
              </a:rPr>
              <a:t> ;</a:t>
            </a:r>
          </a:p>
          <a:p>
            <a:r>
              <a:rPr lang="en-US" sz="1100" b="1" dirty="0">
                <a:latin typeface="+mn-lt"/>
              </a:rPr>
              <a:t>     PAINTSTRUCT </a:t>
            </a:r>
            <a:r>
              <a:rPr lang="en-US" sz="1100" b="1" dirty="0" err="1">
                <a:latin typeface="+mn-lt"/>
              </a:rPr>
              <a:t>ps</a:t>
            </a:r>
            <a:r>
              <a:rPr lang="en-US" sz="1100" b="1" dirty="0">
                <a:latin typeface="+mn-lt"/>
              </a:rPr>
              <a:t> ;</a:t>
            </a:r>
          </a:p>
          <a:p>
            <a:r>
              <a:rPr lang="en-US" sz="1100" b="1" dirty="0">
                <a:latin typeface="+mn-lt"/>
              </a:rPr>
              <a:t>     RECT        </a:t>
            </a:r>
            <a:r>
              <a:rPr lang="en-US" sz="1100" b="1" dirty="0" err="1">
                <a:latin typeface="+mn-lt"/>
              </a:rPr>
              <a:t>rect</a:t>
            </a:r>
            <a:r>
              <a:rPr lang="en-US" sz="1100" b="1" dirty="0">
                <a:latin typeface="+mn-lt"/>
              </a:rPr>
              <a:t> ;</a:t>
            </a:r>
          </a:p>
          <a:p>
            <a:r>
              <a:rPr lang="en-US" sz="1100" b="1" dirty="0">
                <a:latin typeface="+mn-lt"/>
              </a:rPr>
              <a:t>     </a:t>
            </a:r>
          </a:p>
          <a:p>
            <a:r>
              <a:rPr lang="en-US" sz="1100" b="1" dirty="0">
                <a:latin typeface="+mn-lt"/>
              </a:rPr>
              <a:t>     switch (message)</a:t>
            </a:r>
          </a:p>
          <a:p>
            <a:r>
              <a:rPr lang="en-US" sz="1100" b="1" dirty="0">
                <a:latin typeface="+mn-lt"/>
              </a:rPr>
              <a:t>     {</a:t>
            </a:r>
          </a:p>
          <a:p>
            <a:r>
              <a:rPr lang="en-US" sz="1100" b="1" dirty="0">
                <a:latin typeface="+mn-lt"/>
              </a:rPr>
              <a:t>     case WM_CREATE:</a:t>
            </a:r>
          </a:p>
          <a:p>
            <a:r>
              <a:rPr lang="en-US" sz="1100" b="1" dirty="0">
                <a:latin typeface="+mn-lt"/>
              </a:rPr>
              <a:t>          ...</a:t>
            </a:r>
          </a:p>
          <a:p>
            <a:r>
              <a:rPr lang="en-US" sz="1100" b="1" dirty="0">
                <a:latin typeface="+mn-lt"/>
              </a:rPr>
              <a:t>          return 0 ;</a:t>
            </a:r>
          </a:p>
          <a:p>
            <a:endParaRPr lang="en-US" sz="1100" b="1" dirty="0">
              <a:latin typeface="+mn-lt"/>
            </a:endParaRPr>
          </a:p>
          <a:p>
            <a:r>
              <a:rPr lang="en-US" sz="1100" b="1" dirty="0">
                <a:latin typeface="+mn-lt"/>
              </a:rPr>
              <a:t>     case WM_PAINT:</a:t>
            </a:r>
          </a:p>
          <a:p>
            <a:r>
              <a:rPr lang="en-US" sz="1100" b="1" dirty="0">
                <a:latin typeface="+mn-lt"/>
              </a:rPr>
              <a:t>          ...</a:t>
            </a:r>
          </a:p>
          <a:p>
            <a:r>
              <a:rPr lang="en-US" sz="1100" b="1" dirty="0">
                <a:latin typeface="+mn-lt"/>
              </a:rPr>
              <a:t>          return 0 ;</a:t>
            </a:r>
          </a:p>
          <a:p>
            <a:r>
              <a:rPr lang="en-US" sz="1100" b="1" dirty="0">
                <a:latin typeface="+mn-lt"/>
              </a:rPr>
              <a:t>          </a:t>
            </a:r>
          </a:p>
          <a:p>
            <a:r>
              <a:rPr lang="en-US" sz="1100" b="1" dirty="0">
                <a:latin typeface="+mn-lt"/>
              </a:rPr>
              <a:t>     case WM_DESTROY:</a:t>
            </a:r>
          </a:p>
          <a:p>
            <a:r>
              <a:rPr lang="en-US" sz="1100" b="1" dirty="0">
                <a:latin typeface="+mn-lt"/>
              </a:rPr>
              <a:t>          ...</a:t>
            </a:r>
          </a:p>
          <a:p>
            <a:r>
              <a:rPr lang="en-US" sz="1100" b="1" dirty="0">
                <a:latin typeface="+mn-lt"/>
              </a:rPr>
              <a:t>          return 0 ;</a:t>
            </a:r>
          </a:p>
          <a:p>
            <a:r>
              <a:rPr lang="en-US" sz="1100" b="1" dirty="0">
                <a:latin typeface="+mn-lt"/>
              </a:rPr>
              <a:t>		  </a:t>
            </a:r>
          </a:p>
          <a:p>
            <a:r>
              <a:rPr lang="en-US" sz="1100" b="1" dirty="0">
                <a:latin typeface="+mn-lt"/>
              </a:rPr>
              <a:t>		  ....</a:t>
            </a:r>
          </a:p>
          <a:p>
            <a:r>
              <a:rPr lang="en-US" sz="1100" b="1" dirty="0">
                <a:latin typeface="+mn-lt"/>
              </a:rPr>
              <a:t>     }</a:t>
            </a:r>
          </a:p>
          <a:p>
            <a:r>
              <a:rPr lang="en-US" sz="1100" b="1" dirty="0">
                <a:latin typeface="+mn-lt"/>
              </a:rPr>
              <a:t>     return </a:t>
            </a:r>
            <a:r>
              <a:rPr lang="en-US" sz="1100" b="1" dirty="0" err="1">
                <a:latin typeface="+mn-lt"/>
              </a:rPr>
              <a:t>DefWindowProc</a:t>
            </a:r>
            <a:r>
              <a:rPr lang="en-US" sz="1100" b="1" dirty="0">
                <a:latin typeface="+mn-lt"/>
              </a:rPr>
              <a:t> (</a:t>
            </a:r>
            <a:r>
              <a:rPr lang="en-US" sz="1100" b="1" dirty="0" err="1">
                <a:latin typeface="+mn-lt"/>
              </a:rPr>
              <a:t>hwnd</a:t>
            </a:r>
            <a:r>
              <a:rPr lang="en-US" sz="1100" b="1" dirty="0">
                <a:latin typeface="+mn-lt"/>
              </a:rPr>
              <a:t>, message, </a:t>
            </a:r>
            <a:r>
              <a:rPr lang="en-US" sz="1100" b="1" dirty="0" err="1">
                <a:latin typeface="+mn-lt"/>
              </a:rPr>
              <a:t>wParam</a:t>
            </a:r>
            <a:r>
              <a:rPr lang="en-US" sz="1100" b="1" dirty="0">
                <a:latin typeface="+mn-lt"/>
              </a:rPr>
              <a:t>, </a:t>
            </a:r>
            <a:r>
              <a:rPr lang="en-US" sz="1100" b="1" dirty="0" err="1">
                <a:latin typeface="+mn-lt"/>
              </a:rPr>
              <a:t>lParam</a:t>
            </a:r>
            <a:r>
              <a:rPr lang="en-US" sz="1100" b="1" dirty="0">
                <a:latin typeface="+mn-lt"/>
              </a:rPr>
              <a:t>) ;</a:t>
            </a:r>
          </a:p>
          <a:p>
            <a:r>
              <a:rPr lang="en-US" sz="1100" b="1" dirty="0">
                <a:latin typeface="+mn-lt"/>
              </a:rPr>
              <a:t>}</a:t>
            </a:r>
          </a:p>
        </p:txBody>
      </p:sp>
      <p:cxnSp>
        <p:nvCxnSpPr>
          <p:cNvPr id="10" name="Straight Arrow Connector 9"/>
          <p:cNvCxnSpPr/>
          <p:nvPr/>
        </p:nvCxnSpPr>
        <p:spPr>
          <a:xfrm>
            <a:off x="2286000" y="2910889"/>
            <a:ext cx="1981200" cy="158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1295400" y="3064877"/>
            <a:ext cx="4800600" cy="158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4419600" y="2607677"/>
            <a:ext cx="2971800" cy="369332"/>
          </a:xfrm>
          <a:prstGeom prst="rect">
            <a:avLst/>
          </a:prstGeom>
          <a:noFill/>
        </p:spPr>
        <p:txBody>
          <a:bodyPr wrap="square" rtlCol="0">
            <a:spAutoFit/>
          </a:bodyPr>
          <a:lstStyle/>
          <a:p>
            <a:r>
              <a:rPr lang="en-US">
                <a:solidFill>
                  <a:srgbClr val="FF0000"/>
                </a:solidFill>
              </a:rPr>
              <a:t>Thông điệp nhận được</a:t>
            </a:r>
          </a:p>
        </p:txBody>
      </p:sp>
      <p:sp>
        <p:nvSpPr>
          <p:cNvPr id="9" name="TextBox 8"/>
          <p:cNvSpPr txBox="1"/>
          <p:nvPr/>
        </p:nvSpPr>
        <p:spPr>
          <a:xfrm>
            <a:off x="6172200" y="2912477"/>
            <a:ext cx="2971800" cy="369332"/>
          </a:xfrm>
          <a:prstGeom prst="rect">
            <a:avLst/>
          </a:prstGeom>
          <a:noFill/>
        </p:spPr>
        <p:txBody>
          <a:bodyPr wrap="square" rtlCol="0">
            <a:spAutoFit/>
          </a:bodyPr>
          <a:lstStyle/>
          <a:p>
            <a:r>
              <a:rPr lang="en-US">
                <a:solidFill>
                  <a:srgbClr val="FF0000"/>
                </a:solidFill>
              </a:rPr>
              <a:t>Xử lý thông điệp</a:t>
            </a:r>
          </a:p>
        </p:txBody>
      </p:sp>
      <p:sp>
        <p:nvSpPr>
          <p:cNvPr id="13" name="TextBox 12"/>
          <p:cNvSpPr txBox="1"/>
          <p:nvPr/>
        </p:nvSpPr>
        <p:spPr>
          <a:xfrm>
            <a:off x="152400" y="162580"/>
            <a:ext cx="8952644" cy="523220"/>
          </a:xfrm>
          <a:prstGeom prst="rect">
            <a:avLst/>
          </a:prstGeom>
          <a:noFill/>
        </p:spPr>
        <p:txBody>
          <a:bodyPr wrap="none" rtlCol="0">
            <a:spAutoFit/>
          </a:bodyPr>
          <a:lstStyle/>
          <a:p>
            <a:r>
              <a:rPr lang="en-US" sz="2800" b="1"/>
              <a:t>Windows Application trên C (Hàm xử lý thông điệp)</a:t>
            </a: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Một số thông điệp thường gặp</a:t>
            </a:r>
          </a:p>
        </p:txBody>
      </p:sp>
      <p:graphicFrame>
        <p:nvGraphicFramePr>
          <p:cNvPr id="4" name="Group 121"/>
          <p:cNvGraphicFramePr>
            <a:graphicFrameLocks noGrp="1"/>
          </p:cNvGraphicFramePr>
          <p:nvPr>
            <p:ph idx="1"/>
          </p:nvPr>
        </p:nvGraphicFramePr>
        <p:xfrm>
          <a:off x="500034" y="1600200"/>
          <a:ext cx="8358246" cy="4829196"/>
        </p:xfrm>
        <a:graphic>
          <a:graphicData uri="http://schemas.openxmlformats.org/drawingml/2006/table">
            <a:tbl>
              <a:tblPr/>
              <a:tblGrid>
                <a:gridCol w="2786082">
                  <a:extLst>
                    <a:ext uri="{9D8B030D-6E8A-4147-A177-3AD203B41FA5}">
                      <a16:colId xmlns:a16="http://schemas.microsoft.com/office/drawing/2014/main" xmlns="" val="20000"/>
                    </a:ext>
                  </a:extLst>
                </a:gridCol>
                <a:gridCol w="5572164">
                  <a:extLst>
                    <a:ext uri="{9D8B030D-6E8A-4147-A177-3AD203B41FA5}">
                      <a16:colId xmlns:a16="http://schemas.microsoft.com/office/drawing/2014/main" xmlns="" val="20001"/>
                    </a:ext>
                  </a:extLst>
                </a:gridCol>
              </a:tblGrid>
              <a:tr h="432844">
                <a:tc>
                  <a:txBody>
                    <a:bodyPr/>
                    <a:lstStyle/>
                    <a:p>
                      <a:pPr marL="0" marR="0" lvl="0" indent="0" algn="l"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dirty="0" err="1">
                          <a:ln>
                            <a:noFill/>
                          </a:ln>
                          <a:solidFill>
                            <a:srgbClr val="000000"/>
                          </a:solidFill>
                          <a:effectLst/>
                          <a:latin typeface="Times New Roman" pitchFamily="18" charset="0"/>
                          <a:cs typeface="Times New Roman" pitchFamily="18" charset="0"/>
                        </a:rPr>
                        <a:t>Thông</a:t>
                      </a:r>
                      <a:r>
                        <a:rPr kumimoji="0" lang="en-US" sz="1600" b="1" i="0" u="none" strike="noStrike" cap="none" normalizeH="0" baseline="0" dirty="0">
                          <a:ln>
                            <a:noFill/>
                          </a:ln>
                          <a:solidFill>
                            <a:srgbClr val="000000"/>
                          </a:solidFill>
                          <a:effectLst/>
                          <a:latin typeface="Times New Roman" pitchFamily="18" charset="0"/>
                          <a:cs typeface="Times New Roman" pitchFamily="18" charset="0"/>
                        </a:rPr>
                        <a:t> </a:t>
                      </a:r>
                      <a:r>
                        <a:rPr kumimoji="0" lang="en-US" sz="1600" b="1" i="0" u="none" strike="noStrike" cap="none" normalizeH="0" baseline="0" dirty="0" err="1">
                          <a:ln>
                            <a:noFill/>
                          </a:ln>
                          <a:solidFill>
                            <a:srgbClr val="000000"/>
                          </a:solidFill>
                          <a:effectLst/>
                          <a:latin typeface="Times New Roman" pitchFamily="18" charset="0"/>
                          <a:cs typeface="Times New Roman" pitchFamily="18" charset="0"/>
                        </a:rPr>
                        <a:t>điệp</a:t>
                      </a:r>
                      <a:endParaRPr kumimoji="0" lang="en-US" sz="1600" b="1" i="0" u="none" strike="noStrike" cap="none" normalizeH="0" baseline="0" dirty="0">
                        <a:ln>
                          <a:noFill/>
                        </a:ln>
                        <a:solidFill>
                          <a:schemeClr val="tx1"/>
                        </a:solidFill>
                        <a:effectLst/>
                        <a:latin typeface="Times New Roman" pitchFamily="18" charset="0"/>
                        <a:cs typeface="Arial" charset="0"/>
                      </a:endParaRPr>
                    </a:p>
                  </a:txBody>
                  <a:tcPr horzOverflow="overflow">
                    <a:lnL cap="flat">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a:ln>
                            <a:noFill/>
                          </a:ln>
                          <a:solidFill>
                            <a:srgbClr val="000000"/>
                          </a:solidFill>
                          <a:effectLst/>
                          <a:latin typeface="Times New Roman" pitchFamily="18" charset="0"/>
                          <a:cs typeface="Times New Roman" pitchFamily="18" charset="0"/>
                        </a:rPr>
                        <a:t>Được gửi khi</a:t>
                      </a:r>
                      <a:endParaRPr kumimoji="0" lang="en-US" sz="1600" b="1" i="0" u="none" strike="noStrike" cap="none" normalizeH="0" baseline="0">
                        <a:ln>
                          <a:noFill/>
                        </a:ln>
                        <a:solidFill>
                          <a:schemeClr val="tx1"/>
                        </a:solidFill>
                        <a:effectLst/>
                        <a:latin typeface="Times New Roman" pitchFamily="18" charset="0"/>
                        <a:cs typeface="Arial" charset="0"/>
                      </a:endParaRPr>
                    </a:p>
                  </a:txBody>
                  <a:tcPr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436816">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a:ln>
                            <a:noFill/>
                          </a:ln>
                          <a:solidFill>
                            <a:srgbClr val="000000"/>
                          </a:solidFill>
                          <a:effectLst/>
                          <a:latin typeface="Times New Roman" pitchFamily="18" charset="0"/>
                          <a:cs typeface="Times New Roman" pitchFamily="18" charset="0"/>
                        </a:rPr>
                        <a:t>WM_CHAR</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0" i="0" u="none" strike="noStrike" cap="none" normalizeH="0" baseline="0">
                          <a:ln>
                            <a:noFill/>
                          </a:ln>
                          <a:solidFill>
                            <a:srgbClr val="000000"/>
                          </a:solidFill>
                          <a:effectLst/>
                          <a:latin typeface="Times New Roman" pitchFamily="18" charset="0"/>
                          <a:cs typeface="Times New Roman" pitchFamily="18" charset="0"/>
                        </a:rPr>
                        <a:t>Có một ký tự được nhập từ bàn phím</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r h="464613">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dirty="0">
                          <a:ln>
                            <a:noFill/>
                          </a:ln>
                          <a:solidFill>
                            <a:srgbClr val="000000"/>
                          </a:solidFill>
                          <a:effectLst/>
                          <a:latin typeface="Times New Roman" pitchFamily="18" charset="0"/>
                          <a:cs typeface="Times New Roman" pitchFamily="18" charset="0"/>
                        </a:rPr>
                        <a:t>WM_COMMAND</a:t>
                      </a:r>
                      <a:endParaRPr kumimoji="0" lang="en-US" sz="1600" b="0" i="0" u="none" strike="noStrike" cap="none" normalizeH="0" baseline="0" dirty="0">
                        <a:ln>
                          <a:noFill/>
                        </a:ln>
                        <a:solidFill>
                          <a:schemeClr val="tx1"/>
                        </a:solidFill>
                        <a:effectLst/>
                        <a:latin typeface="Times New Roman" pitchFamily="18" charset="0"/>
                        <a:cs typeface="Arial" charset="0"/>
                      </a:endParaRPr>
                    </a:p>
                  </a:txBody>
                  <a:tcPr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0" i="0" u="none" strike="noStrike" cap="none" normalizeH="0" baseline="0">
                          <a:ln>
                            <a:noFill/>
                          </a:ln>
                          <a:solidFill>
                            <a:srgbClr val="000000"/>
                          </a:solidFill>
                          <a:effectLst/>
                          <a:latin typeface="Times New Roman" pitchFamily="18" charset="0"/>
                          <a:cs typeface="Times New Roman" pitchFamily="18" charset="0"/>
                        </a:rPr>
                        <a:t>Người sử dụng click một mục trên menu, button…</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2"/>
                  </a:ext>
                </a:extLst>
              </a:tr>
              <a:tr h="419342">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a:ln>
                            <a:noFill/>
                          </a:ln>
                          <a:solidFill>
                            <a:srgbClr val="000000"/>
                          </a:solidFill>
                          <a:effectLst/>
                          <a:latin typeface="Times New Roman" pitchFamily="18" charset="0"/>
                          <a:cs typeface="Times New Roman" pitchFamily="18" charset="0"/>
                        </a:rPr>
                        <a:t>WM_CREATE</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0" i="0" u="none" strike="noStrike" cap="none" normalizeH="0" baseline="0">
                          <a:ln>
                            <a:noFill/>
                          </a:ln>
                          <a:solidFill>
                            <a:srgbClr val="000000"/>
                          </a:solidFill>
                          <a:effectLst/>
                          <a:latin typeface="Times New Roman" pitchFamily="18" charset="0"/>
                          <a:cs typeface="Times New Roman" pitchFamily="18" charset="0"/>
                        </a:rPr>
                        <a:t>Một cửa sổ được tạo ra</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3"/>
                  </a:ext>
                </a:extLst>
              </a:tr>
              <a:tr h="436816">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dirty="0">
                          <a:ln>
                            <a:noFill/>
                          </a:ln>
                          <a:solidFill>
                            <a:srgbClr val="000000"/>
                          </a:solidFill>
                          <a:effectLst/>
                          <a:latin typeface="Times New Roman" pitchFamily="18" charset="0"/>
                          <a:cs typeface="Times New Roman" pitchFamily="18" charset="0"/>
                        </a:rPr>
                        <a:t>WM_DESTROY</a:t>
                      </a:r>
                      <a:endParaRPr kumimoji="0" lang="en-US" sz="1600" b="0" i="0" u="none" strike="noStrike" cap="none" normalizeH="0" baseline="0" dirty="0">
                        <a:ln>
                          <a:noFill/>
                        </a:ln>
                        <a:solidFill>
                          <a:schemeClr val="tx1"/>
                        </a:solidFill>
                        <a:effectLst/>
                        <a:latin typeface="Times New Roman" pitchFamily="18" charset="0"/>
                        <a:cs typeface="Arial" charset="0"/>
                      </a:endParaRPr>
                    </a:p>
                  </a:txBody>
                  <a:tcPr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0" i="0" u="none" strike="noStrike" cap="none" normalizeH="0" baseline="0">
                          <a:ln>
                            <a:noFill/>
                          </a:ln>
                          <a:solidFill>
                            <a:srgbClr val="000000"/>
                          </a:solidFill>
                          <a:effectLst/>
                          <a:latin typeface="Times New Roman" pitchFamily="18" charset="0"/>
                          <a:cs typeface="Times New Roman" pitchFamily="18" charset="0"/>
                        </a:rPr>
                        <a:t>Một cửa sổ bị huỷ.</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4"/>
                  </a:ext>
                </a:extLst>
              </a:tr>
              <a:tr h="432844">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dirty="0">
                          <a:ln>
                            <a:noFill/>
                          </a:ln>
                          <a:solidFill>
                            <a:srgbClr val="000000"/>
                          </a:solidFill>
                          <a:effectLst/>
                          <a:latin typeface="Times New Roman" pitchFamily="18" charset="0"/>
                          <a:cs typeface="Times New Roman" pitchFamily="18" charset="0"/>
                        </a:rPr>
                        <a:t>WM_LBUTTONDOWN</a:t>
                      </a:r>
                      <a:endParaRPr kumimoji="0" lang="en-US" sz="1600" b="0" i="0" u="none" strike="noStrike" cap="none" normalizeH="0" baseline="0" dirty="0">
                        <a:ln>
                          <a:noFill/>
                        </a:ln>
                        <a:solidFill>
                          <a:schemeClr val="tx1"/>
                        </a:solidFill>
                        <a:effectLst/>
                        <a:latin typeface="Times New Roman" pitchFamily="18" charset="0"/>
                        <a:cs typeface="Arial" charset="0"/>
                      </a:endParaRPr>
                    </a:p>
                  </a:txBody>
                  <a:tcPr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0" i="0" u="none" strike="noStrike" cap="none" normalizeH="0" baseline="0">
                          <a:ln>
                            <a:noFill/>
                          </a:ln>
                          <a:solidFill>
                            <a:srgbClr val="000000"/>
                          </a:solidFill>
                          <a:effectLst/>
                          <a:latin typeface="Times New Roman" pitchFamily="18" charset="0"/>
                          <a:cs typeface="Times New Roman" pitchFamily="18" charset="0"/>
                        </a:rPr>
                        <a:t>Phím trái chuột được nhấn</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5"/>
                  </a:ext>
                </a:extLst>
              </a:tr>
              <a:tr h="434831">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dirty="0">
                          <a:ln>
                            <a:noFill/>
                          </a:ln>
                          <a:solidFill>
                            <a:srgbClr val="000000"/>
                          </a:solidFill>
                          <a:effectLst/>
                          <a:latin typeface="Times New Roman" pitchFamily="18" charset="0"/>
                          <a:cs typeface="Times New Roman" pitchFamily="18" charset="0"/>
                        </a:rPr>
                        <a:t>WM_LBUTTONUP</a:t>
                      </a:r>
                      <a:endParaRPr kumimoji="0" lang="en-US" sz="1600" b="0" i="0" u="none" strike="noStrike" cap="none" normalizeH="0" baseline="0" dirty="0">
                        <a:ln>
                          <a:noFill/>
                        </a:ln>
                        <a:solidFill>
                          <a:schemeClr val="tx1"/>
                        </a:solidFill>
                        <a:effectLst/>
                        <a:latin typeface="Times New Roman" pitchFamily="18" charset="0"/>
                        <a:cs typeface="Arial" charset="0"/>
                      </a:endParaRPr>
                    </a:p>
                  </a:txBody>
                  <a:tcPr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0" i="0" u="none" strike="noStrike" cap="none" normalizeH="0" baseline="0">
                          <a:ln>
                            <a:noFill/>
                          </a:ln>
                          <a:solidFill>
                            <a:srgbClr val="000000"/>
                          </a:solidFill>
                          <a:effectLst/>
                          <a:latin typeface="Times New Roman" pitchFamily="18" charset="0"/>
                          <a:cs typeface="Times New Roman" pitchFamily="18" charset="0"/>
                        </a:rPr>
                        <a:t>Phím trái chuột được thả ra</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6"/>
                  </a:ext>
                </a:extLst>
              </a:tr>
              <a:tr h="434831">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dirty="0">
                          <a:ln>
                            <a:noFill/>
                          </a:ln>
                          <a:solidFill>
                            <a:srgbClr val="000000"/>
                          </a:solidFill>
                          <a:effectLst/>
                          <a:latin typeface="Times New Roman" pitchFamily="18" charset="0"/>
                          <a:cs typeface="Times New Roman" pitchFamily="18" charset="0"/>
                        </a:rPr>
                        <a:t>WM_MOUSEMOVE </a:t>
                      </a:r>
                      <a:endParaRPr kumimoji="0" lang="en-US" sz="1600" b="0" i="0" u="none" strike="noStrike" cap="none" normalizeH="0" baseline="0" dirty="0">
                        <a:ln>
                          <a:noFill/>
                        </a:ln>
                        <a:solidFill>
                          <a:schemeClr val="tx1"/>
                        </a:solidFill>
                        <a:effectLst/>
                        <a:latin typeface="Times New Roman" pitchFamily="18" charset="0"/>
                        <a:cs typeface="Arial" charset="0"/>
                      </a:endParaRPr>
                    </a:p>
                  </a:txBody>
                  <a:tcPr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0" i="0" u="none" strike="noStrike" cap="none" normalizeH="0" baseline="0">
                          <a:ln>
                            <a:noFill/>
                          </a:ln>
                          <a:solidFill>
                            <a:srgbClr val="000000"/>
                          </a:solidFill>
                          <a:effectLst/>
                          <a:latin typeface="Times New Roman" pitchFamily="18" charset="0"/>
                          <a:cs typeface="Times New Roman" pitchFamily="18" charset="0"/>
                        </a:rPr>
                        <a:t>Con trỏ chuột di chuyển trên màn hình</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7"/>
                  </a:ext>
                </a:extLst>
              </a:tr>
              <a:tr h="434831">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dirty="0">
                          <a:ln>
                            <a:noFill/>
                          </a:ln>
                          <a:solidFill>
                            <a:srgbClr val="000000"/>
                          </a:solidFill>
                          <a:effectLst/>
                          <a:latin typeface="Times New Roman" pitchFamily="18" charset="0"/>
                          <a:cs typeface="Times New Roman" pitchFamily="18" charset="0"/>
                        </a:rPr>
                        <a:t>WM_PAINT</a:t>
                      </a:r>
                      <a:endParaRPr kumimoji="0" lang="en-US" sz="1600" b="0" i="0" u="none" strike="noStrike" cap="none" normalizeH="0" baseline="0" dirty="0">
                        <a:ln>
                          <a:noFill/>
                        </a:ln>
                        <a:solidFill>
                          <a:schemeClr val="tx1"/>
                        </a:solidFill>
                        <a:effectLst/>
                        <a:latin typeface="Times New Roman" pitchFamily="18" charset="0"/>
                        <a:cs typeface="Arial" charset="0"/>
                      </a:endParaRPr>
                    </a:p>
                  </a:txBody>
                  <a:tcPr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0" i="0" u="none" strike="noStrike" cap="none" normalizeH="0" baseline="0">
                          <a:ln>
                            <a:noFill/>
                          </a:ln>
                          <a:solidFill>
                            <a:srgbClr val="000000"/>
                          </a:solidFill>
                          <a:effectLst/>
                          <a:latin typeface="Times New Roman" pitchFamily="18" charset="0"/>
                          <a:cs typeface="Times New Roman" pitchFamily="18" charset="0"/>
                        </a:rPr>
                        <a:t>Cửa sổ cần vẽ lại</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8"/>
                  </a:ext>
                </a:extLst>
              </a:tr>
              <a:tr h="468584">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dirty="0">
                          <a:ln>
                            <a:noFill/>
                          </a:ln>
                          <a:solidFill>
                            <a:srgbClr val="000000"/>
                          </a:solidFill>
                          <a:effectLst/>
                          <a:latin typeface="Times New Roman" pitchFamily="18" charset="0"/>
                          <a:cs typeface="Times New Roman" pitchFamily="18" charset="0"/>
                        </a:rPr>
                        <a:t>WM_QUIT</a:t>
                      </a:r>
                      <a:endParaRPr kumimoji="0" lang="en-US" sz="1600" b="0" i="0" u="none" strike="noStrike" cap="none" normalizeH="0" baseline="0" dirty="0">
                        <a:ln>
                          <a:noFill/>
                        </a:ln>
                        <a:solidFill>
                          <a:schemeClr val="tx1"/>
                        </a:solidFill>
                        <a:effectLst/>
                        <a:latin typeface="Times New Roman" pitchFamily="18" charset="0"/>
                        <a:cs typeface="Arial" charset="0"/>
                      </a:endParaRPr>
                    </a:p>
                  </a:txBody>
                  <a:tcPr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0" i="0" u="none" strike="noStrike" cap="none" normalizeH="0" baseline="0">
                          <a:ln>
                            <a:noFill/>
                          </a:ln>
                          <a:solidFill>
                            <a:srgbClr val="000000"/>
                          </a:solidFill>
                          <a:effectLst/>
                          <a:latin typeface="Times New Roman" pitchFamily="18" charset="0"/>
                          <a:cs typeface="Times New Roman" pitchFamily="18" charset="0"/>
                        </a:rPr>
                        <a:t>Ứng dụng sắp kết thúc</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9"/>
                  </a:ext>
                </a:extLst>
              </a:tr>
              <a:tr h="432844">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1" i="0" u="none" strike="noStrike" cap="none" normalizeH="0" baseline="0">
                          <a:ln>
                            <a:noFill/>
                          </a:ln>
                          <a:solidFill>
                            <a:srgbClr val="000000"/>
                          </a:solidFill>
                          <a:effectLst/>
                          <a:latin typeface="Times New Roman" pitchFamily="18" charset="0"/>
                          <a:cs typeface="Times New Roman" pitchFamily="18" charset="0"/>
                        </a:rPr>
                        <a:t>WM_SIZE</a:t>
                      </a:r>
                      <a:endParaRPr kumimoji="0" lang="en-US" sz="1600" b="0" i="0" u="none" strike="noStrike" cap="none" normalizeH="0" baseline="0">
                        <a:ln>
                          <a:noFill/>
                        </a:ln>
                        <a:solidFill>
                          <a:schemeClr val="tx1"/>
                        </a:solidFill>
                        <a:effectLst/>
                        <a:latin typeface="Times New Roman" pitchFamily="18" charset="0"/>
                        <a:cs typeface="Arial" charset="0"/>
                      </a:endParaRPr>
                    </a:p>
                  </a:txBody>
                  <a:tcPr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
                          <a:srgbClr val="0251B8"/>
                        </a:buClr>
                        <a:buSzPct val="75000"/>
                        <a:buFontTx/>
                        <a:buNone/>
                        <a:tabLst/>
                      </a:pPr>
                      <a:r>
                        <a:rPr kumimoji="0" lang="en-US" sz="1600" b="0" i="0" u="none" strike="noStrike" cap="none" normalizeH="0" baseline="0" dirty="0" err="1">
                          <a:ln>
                            <a:noFill/>
                          </a:ln>
                          <a:solidFill>
                            <a:srgbClr val="000000"/>
                          </a:solidFill>
                          <a:effectLst/>
                          <a:latin typeface="Times New Roman" pitchFamily="18" charset="0"/>
                          <a:cs typeface="Times New Roman" pitchFamily="18" charset="0"/>
                        </a:rPr>
                        <a:t>Cửa</a:t>
                      </a:r>
                      <a:r>
                        <a:rPr kumimoji="0" lang="en-US" sz="1600" b="0" i="0" u="none" strike="noStrike" cap="none" normalizeH="0" baseline="0" dirty="0">
                          <a:ln>
                            <a:noFill/>
                          </a:ln>
                          <a:solidFill>
                            <a:srgbClr val="000000"/>
                          </a:solidFill>
                          <a:effectLst/>
                          <a:latin typeface="Times New Roman" pitchFamily="18" charset="0"/>
                          <a:cs typeface="Times New Roman" pitchFamily="18" charset="0"/>
                        </a:rPr>
                        <a:t> </a:t>
                      </a:r>
                      <a:r>
                        <a:rPr kumimoji="0" lang="en-US" sz="1600" b="0" i="0" u="none" strike="noStrike" cap="none" normalizeH="0" baseline="0" dirty="0" err="1">
                          <a:ln>
                            <a:noFill/>
                          </a:ln>
                          <a:solidFill>
                            <a:srgbClr val="000000"/>
                          </a:solidFill>
                          <a:effectLst/>
                          <a:latin typeface="Times New Roman" pitchFamily="18" charset="0"/>
                          <a:cs typeface="Times New Roman" pitchFamily="18" charset="0"/>
                        </a:rPr>
                        <a:t>sổ</a:t>
                      </a:r>
                      <a:r>
                        <a:rPr kumimoji="0" lang="en-US" sz="1600" b="0" i="0" u="none" strike="noStrike" cap="none" normalizeH="0" baseline="0" dirty="0">
                          <a:ln>
                            <a:noFill/>
                          </a:ln>
                          <a:solidFill>
                            <a:srgbClr val="000000"/>
                          </a:solidFill>
                          <a:effectLst/>
                          <a:latin typeface="Times New Roman" pitchFamily="18" charset="0"/>
                          <a:cs typeface="Times New Roman" pitchFamily="18" charset="0"/>
                        </a:rPr>
                        <a:t> </a:t>
                      </a:r>
                      <a:r>
                        <a:rPr kumimoji="0" lang="en-US" sz="1600" b="0" i="0" u="none" strike="noStrike" cap="none" normalizeH="0" baseline="0" dirty="0" err="1">
                          <a:ln>
                            <a:noFill/>
                          </a:ln>
                          <a:solidFill>
                            <a:srgbClr val="000000"/>
                          </a:solidFill>
                          <a:effectLst/>
                          <a:latin typeface="Times New Roman" pitchFamily="18" charset="0"/>
                          <a:cs typeface="Times New Roman" pitchFamily="18" charset="0"/>
                        </a:rPr>
                        <a:t>có</a:t>
                      </a:r>
                      <a:r>
                        <a:rPr kumimoji="0" lang="en-US" sz="1600" b="0" i="0" u="none" strike="noStrike" cap="none" normalizeH="0" baseline="0" dirty="0">
                          <a:ln>
                            <a:noFill/>
                          </a:ln>
                          <a:solidFill>
                            <a:srgbClr val="000000"/>
                          </a:solidFill>
                          <a:effectLst/>
                          <a:latin typeface="Times New Roman" pitchFamily="18" charset="0"/>
                          <a:cs typeface="Times New Roman" pitchFamily="18" charset="0"/>
                        </a:rPr>
                        <a:t> </a:t>
                      </a:r>
                      <a:r>
                        <a:rPr kumimoji="0" lang="en-US" sz="1600" b="0" i="0" u="none" strike="noStrike" cap="none" normalizeH="0" baseline="0" dirty="0" err="1">
                          <a:ln>
                            <a:noFill/>
                          </a:ln>
                          <a:solidFill>
                            <a:srgbClr val="000000"/>
                          </a:solidFill>
                          <a:effectLst/>
                          <a:latin typeface="Times New Roman" pitchFamily="18" charset="0"/>
                          <a:cs typeface="Times New Roman" pitchFamily="18" charset="0"/>
                        </a:rPr>
                        <a:t>thay</a:t>
                      </a:r>
                      <a:r>
                        <a:rPr kumimoji="0" lang="en-US" sz="1600" b="0" i="0" u="none" strike="noStrike" cap="none" normalizeH="0" baseline="0" dirty="0">
                          <a:ln>
                            <a:noFill/>
                          </a:ln>
                          <a:solidFill>
                            <a:srgbClr val="000000"/>
                          </a:solidFill>
                          <a:effectLst/>
                          <a:latin typeface="Times New Roman" pitchFamily="18" charset="0"/>
                          <a:cs typeface="Times New Roman" pitchFamily="18" charset="0"/>
                        </a:rPr>
                        <a:t> </a:t>
                      </a:r>
                      <a:r>
                        <a:rPr kumimoji="0" lang="en-US" sz="1600" b="0" i="0" u="none" strike="noStrike" cap="none" normalizeH="0" baseline="0" dirty="0" err="1">
                          <a:ln>
                            <a:noFill/>
                          </a:ln>
                          <a:solidFill>
                            <a:srgbClr val="000000"/>
                          </a:solidFill>
                          <a:effectLst/>
                          <a:latin typeface="Times New Roman" pitchFamily="18" charset="0"/>
                          <a:cs typeface="Times New Roman" pitchFamily="18" charset="0"/>
                        </a:rPr>
                        <a:t>đổi</a:t>
                      </a:r>
                      <a:r>
                        <a:rPr kumimoji="0" lang="en-US" sz="1600" b="0" i="0" u="none" strike="noStrike" cap="none" normalizeH="0" baseline="0" dirty="0">
                          <a:ln>
                            <a:noFill/>
                          </a:ln>
                          <a:solidFill>
                            <a:srgbClr val="000000"/>
                          </a:solidFill>
                          <a:effectLst/>
                          <a:latin typeface="Times New Roman" pitchFamily="18" charset="0"/>
                          <a:cs typeface="Times New Roman" pitchFamily="18" charset="0"/>
                        </a:rPr>
                        <a:t> </a:t>
                      </a:r>
                      <a:r>
                        <a:rPr kumimoji="0" lang="en-US" sz="1600" b="0" i="0" u="none" strike="noStrike" cap="none" normalizeH="0" baseline="0" dirty="0" err="1">
                          <a:ln>
                            <a:noFill/>
                          </a:ln>
                          <a:solidFill>
                            <a:srgbClr val="000000"/>
                          </a:solidFill>
                          <a:effectLst/>
                          <a:latin typeface="Times New Roman" pitchFamily="18" charset="0"/>
                          <a:cs typeface="Times New Roman" pitchFamily="18" charset="0"/>
                        </a:rPr>
                        <a:t>kích</a:t>
                      </a:r>
                      <a:r>
                        <a:rPr kumimoji="0" lang="en-US" sz="1600" b="0" i="0" u="none" strike="noStrike" cap="none" normalizeH="0" baseline="0" dirty="0">
                          <a:ln>
                            <a:noFill/>
                          </a:ln>
                          <a:solidFill>
                            <a:srgbClr val="000000"/>
                          </a:solidFill>
                          <a:effectLst/>
                          <a:latin typeface="Times New Roman" pitchFamily="18" charset="0"/>
                          <a:cs typeface="Times New Roman" pitchFamily="18" charset="0"/>
                        </a:rPr>
                        <a:t> </a:t>
                      </a:r>
                      <a:r>
                        <a:rPr kumimoji="0" lang="en-US" sz="1600" b="0" i="0" u="none" strike="noStrike" cap="none" normalizeH="0" baseline="0" dirty="0" err="1">
                          <a:ln>
                            <a:noFill/>
                          </a:ln>
                          <a:solidFill>
                            <a:srgbClr val="000000"/>
                          </a:solidFill>
                          <a:effectLst/>
                          <a:latin typeface="Times New Roman" pitchFamily="18" charset="0"/>
                          <a:cs typeface="Times New Roman" pitchFamily="18" charset="0"/>
                        </a:rPr>
                        <a:t>thước</a:t>
                      </a:r>
                      <a:endParaRPr kumimoji="0" lang="en-US" sz="1600" b="0" i="0" u="none" strike="noStrike" cap="none" normalizeH="0" baseline="0" dirty="0">
                        <a:ln>
                          <a:noFill/>
                        </a:ln>
                        <a:solidFill>
                          <a:schemeClr val="tx1"/>
                        </a:solidFill>
                        <a:effectLst/>
                        <a:latin typeface="Times New Roman" pitchFamily="18" charset="0"/>
                        <a:cs typeface="Arial"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xmlns="" val="10010"/>
                  </a:ext>
                </a:extLst>
              </a:tr>
            </a:tbl>
          </a:graphicData>
        </a:graphic>
      </p:graphicFrame>
      <p:sp>
        <p:nvSpPr>
          <p:cNvPr id="7" name="Footer Placeholder 6"/>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46</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71600"/>
            <a:ext cx="8229600" cy="5029200"/>
          </a:xfrm>
        </p:spPr>
        <p:txBody>
          <a:bodyPr>
            <a:noAutofit/>
          </a:bodyPr>
          <a:lstStyle/>
          <a:p>
            <a:pPr>
              <a:buNone/>
            </a:pPr>
            <a:r>
              <a:rPr lang="en-US" sz="1600">
                <a:solidFill>
                  <a:schemeClr val="tx2">
                    <a:lumMod val="60000"/>
                    <a:lumOff val="40000"/>
                  </a:schemeClr>
                </a:solidFill>
              </a:rPr>
              <a:t>using</a:t>
            </a:r>
            <a:r>
              <a:rPr lang="en-US" sz="1600"/>
              <a:t> System;</a:t>
            </a:r>
          </a:p>
          <a:p>
            <a:pPr>
              <a:buNone/>
            </a:pPr>
            <a:r>
              <a:rPr lang="en-US" sz="1600">
                <a:solidFill>
                  <a:schemeClr val="tx2">
                    <a:lumMod val="60000"/>
                    <a:lumOff val="40000"/>
                  </a:schemeClr>
                </a:solidFill>
              </a:rPr>
              <a:t>using</a:t>
            </a:r>
            <a:r>
              <a:rPr lang="en-US" sz="1600"/>
              <a:t> System.Windows.Forms;</a:t>
            </a:r>
          </a:p>
          <a:p>
            <a:pPr>
              <a:buNone/>
            </a:pPr>
            <a:r>
              <a:rPr lang="en-US" sz="1600">
                <a:solidFill>
                  <a:schemeClr val="tx2">
                    <a:lumMod val="60000"/>
                    <a:lumOff val="40000"/>
                  </a:schemeClr>
                </a:solidFill>
              </a:rPr>
              <a:t>namespace</a:t>
            </a:r>
            <a:r>
              <a:rPr lang="en-US" sz="1600"/>
              <a:t> NotepadForms</a:t>
            </a:r>
          </a:p>
          <a:p>
            <a:pPr>
              <a:buNone/>
            </a:pPr>
            <a:r>
              <a:rPr lang="en-US" sz="1600"/>
              <a:t>{</a:t>
            </a:r>
          </a:p>
          <a:p>
            <a:pPr>
              <a:buNone/>
            </a:pPr>
            <a:r>
              <a:rPr lang="en-US" sz="1600"/>
              <a:t>	</a:t>
            </a:r>
            <a:r>
              <a:rPr lang="en-US" sz="1600">
                <a:solidFill>
                  <a:schemeClr val="tx2">
                    <a:lumMod val="60000"/>
                    <a:lumOff val="40000"/>
                  </a:schemeClr>
                </a:solidFill>
              </a:rPr>
              <a:t>public</a:t>
            </a:r>
            <a:r>
              <a:rPr lang="en-US" sz="1600"/>
              <a:t> </a:t>
            </a:r>
            <a:r>
              <a:rPr lang="en-US" sz="1600">
                <a:solidFill>
                  <a:srgbClr val="7030A0"/>
                </a:solidFill>
              </a:rPr>
              <a:t>class</a:t>
            </a:r>
            <a:r>
              <a:rPr lang="en-US" sz="1600"/>
              <a:t> Program</a:t>
            </a:r>
          </a:p>
          <a:p>
            <a:pPr>
              <a:buNone/>
            </a:pPr>
            <a:r>
              <a:rPr lang="en-US" sz="1600"/>
              <a:t>	{</a:t>
            </a:r>
          </a:p>
          <a:p>
            <a:pPr>
              <a:buNone/>
            </a:pPr>
            <a:r>
              <a:rPr lang="en-US" sz="1600"/>
              <a:t>		[STAThread]</a:t>
            </a:r>
          </a:p>
          <a:p>
            <a:pPr>
              <a:buNone/>
            </a:pPr>
            <a:r>
              <a:rPr lang="en-US" sz="1600"/>
              <a:t>		</a:t>
            </a:r>
            <a:r>
              <a:rPr lang="en-US" sz="1600">
                <a:solidFill>
                  <a:srgbClr val="7030A0"/>
                </a:solidFill>
              </a:rPr>
              <a:t>static void</a:t>
            </a:r>
            <a:r>
              <a:rPr lang="en-US" sz="1600"/>
              <a:t> Main()</a:t>
            </a:r>
          </a:p>
          <a:p>
            <a:pPr>
              <a:buNone/>
            </a:pPr>
            <a:r>
              <a:rPr lang="en-US" sz="1600"/>
              <a:t>		{</a:t>
            </a:r>
          </a:p>
          <a:p>
            <a:pPr>
              <a:buNone/>
            </a:pPr>
            <a:r>
              <a:rPr lang="en-US" sz="1600"/>
              <a:t>			Form myForm = </a:t>
            </a:r>
            <a:r>
              <a:rPr lang="en-US" sz="1600">
                <a:solidFill>
                  <a:schemeClr val="tx2">
                    <a:lumMod val="60000"/>
                    <a:lumOff val="40000"/>
                  </a:schemeClr>
                </a:solidFill>
              </a:rPr>
              <a:t>new</a:t>
            </a:r>
            <a:r>
              <a:rPr lang="en-US" sz="1600"/>
              <a:t> MyForm();</a:t>
            </a:r>
          </a:p>
          <a:p>
            <a:pPr>
              <a:buNone/>
            </a:pPr>
            <a:endParaRPr lang="en-US" sz="1600"/>
          </a:p>
          <a:p>
            <a:pPr>
              <a:buNone/>
            </a:pPr>
            <a:r>
              <a:rPr lang="en-US" sz="1600"/>
              <a:t>			Application.Run(</a:t>
            </a:r>
            <a:r>
              <a:rPr lang="en-US" sz="1600">
                <a:solidFill>
                  <a:schemeClr val="tx2">
                    <a:lumMod val="60000"/>
                    <a:lumOff val="40000"/>
                  </a:schemeClr>
                </a:solidFill>
              </a:rPr>
              <a:t>new</a:t>
            </a:r>
            <a:r>
              <a:rPr lang="en-US" sz="1600"/>
              <a:t> MyForm());</a:t>
            </a:r>
          </a:p>
          <a:p>
            <a:pPr>
              <a:buNone/>
            </a:pPr>
            <a:r>
              <a:rPr lang="en-US" sz="1600"/>
              <a:t>		}</a:t>
            </a:r>
          </a:p>
          <a:p>
            <a:pPr>
              <a:buNone/>
            </a:pPr>
            <a:r>
              <a:rPr lang="en-US" sz="1600"/>
              <a:t>	}</a:t>
            </a:r>
          </a:p>
          <a:p>
            <a:pPr>
              <a:buNone/>
            </a:pPr>
            <a:endParaRPr lang="en-US" sz="1600"/>
          </a:p>
        </p:txBody>
      </p:sp>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47</a:t>
            </a:fld>
            <a:endParaRPr lang="en-US"/>
          </a:p>
        </p:txBody>
      </p:sp>
      <p:sp>
        <p:nvSpPr>
          <p:cNvPr id="7" name="Rectangle 6"/>
          <p:cNvSpPr/>
          <p:nvPr/>
        </p:nvSpPr>
        <p:spPr>
          <a:xfrm>
            <a:off x="2362200" y="4605754"/>
            <a:ext cx="2819400"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a:off x="5189707" y="4721287"/>
            <a:ext cx="677693" cy="136"/>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5943600" y="4572000"/>
            <a:ext cx="3048000" cy="338554"/>
          </a:xfrm>
          <a:prstGeom prst="rect">
            <a:avLst/>
          </a:prstGeom>
          <a:noFill/>
        </p:spPr>
        <p:txBody>
          <a:bodyPr wrap="square" rtlCol="0">
            <a:spAutoFit/>
          </a:bodyPr>
          <a:lstStyle/>
          <a:p>
            <a:r>
              <a:rPr lang="en-US" sz="1600" dirty="0" err="1">
                <a:solidFill>
                  <a:srgbClr val="FF0000"/>
                </a:solidFill>
              </a:rPr>
              <a:t>Khởi</a:t>
            </a:r>
            <a:r>
              <a:rPr lang="en-US" sz="1600" dirty="0">
                <a:solidFill>
                  <a:srgbClr val="FF0000"/>
                </a:solidFill>
              </a:rPr>
              <a:t> </a:t>
            </a:r>
            <a:r>
              <a:rPr lang="en-US" sz="1600" dirty="0" err="1">
                <a:solidFill>
                  <a:srgbClr val="FF0000"/>
                </a:solidFill>
              </a:rPr>
              <a:t>động</a:t>
            </a:r>
            <a:r>
              <a:rPr lang="en-US" sz="1600" dirty="0">
                <a:solidFill>
                  <a:srgbClr val="FF0000"/>
                </a:solidFill>
              </a:rPr>
              <a:t> </a:t>
            </a:r>
            <a:r>
              <a:rPr lang="en-US" sz="1600" dirty="0" err="1">
                <a:solidFill>
                  <a:srgbClr val="FF0000"/>
                </a:solidFill>
              </a:rPr>
              <a:t>vòng</a:t>
            </a:r>
            <a:r>
              <a:rPr lang="en-US" sz="1600" dirty="0">
                <a:solidFill>
                  <a:srgbClr val="FF0000"/>
                </a:solidFill>
              </a:rPr>
              <a:t> </a:t>
            </a:r>
            <a:r>
              <a:rPr lang="en-US" sz="1600" dirty="0" err="1">
                <a:solidFill>
                  <a:srgbClr val="FF0000"/>
                </a:solidFill>
              </a:rPr>
              <a:t>lặp</a:t>
            </a:r>
            <a:r>
              <a:rPr lang="en-US" sz="1600" dirty="0">
                <a:solidFill>
                  <a:srgbClr val="FF0000"/>
                </a:solidFill>
              </a:rPr>
              <a:t> </a:t>
            </a:r>
            <a:r>
              <a:rPr lang="en-US" sz="1600" dirty="0" err="1">
                <a:solidFill>
                  <a:srgbClr val="FF0000"/>
                </a:solidFill>
              </a:rPr>
              <a:t>thông</a:t>
            </a:r>
            <a:r>
              <a:rPr lang="en-US" sz="1600" dirty="0">
                <a:solidFill>
                  <a:srgbClr val="FF0000"/>
                </a:solidFill>
              </a:rPr>
              <a:t> </a:t>
            </a:r>
            <a:r>
              <a:rPr lang="en-US" sz="1600" dirty="0" err="1">
                <a:solidFill>
                  <a:srgbClr val="FF0000"/>
                </a:solidFill>
              </a:rPr>
              <a:t>điệp</a:t>
            </a:r>
            <a:endParaRPr lang="en-US" sz="1600" dirty="0">
              <a:solidFill>
                <a:srgbClr val="FF0000"/>
              </a:solidFill>
            </a:endParaRPr>
          </a:p>
        </p:txBody>
      </p:sp>
      <p:cxnSp>
        <p:nvCxnSpPr>
          <p:cNvPr id="13" name="Straight Arrow Connector 12"/>
          <p:cNvCxnSpPr/>
          <p:nvPr/>
        </p:nvCxnSpPr>
        <p:spPr>
          <a:xfrm>
            <a:off x="5181600" y="4114664"/>
            <a:ext cx="677693" cy="136"/>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943600" y="3886200"/>
            <a:ext cx="2213043" cy="338554"/>
          </a:xfrm>
          <a:prstGeom prst="rect">
            <a:avLst/>
          </a:prstGeom>
          <a:noFill/>
        </p:spPr>
        <p:txBody>
          <a:bodyPr wrap="square" rtlCol="0">
            <a:spAutoFit/>
          </a:bodyPr>
          <a:lstStyle/>
          <a:p>
            <a:r>
              <a:rPr lang="en-US" sz="1600">
                <a:solidFill>
                  <a:srgbClr val="FF0000"/>
                </a:solidFill>
              </a:rPr>
              <a:t>Khai báo cửa sổ</a:t>
            </a:r>
          </a:p>
        </p:txBody>
      </p:sp>
      <p:sp>
        <p:nvSpPr>
          <p:cNvPr id="16" name="TextBox 15"/>
          <p:cNvSpPr txBox="1"/>
          <p:nvPr/>
        </p:nvSpPr>
        <p:spPr>
          <a:xfrm>
            <a:off x="152400" y="152400"/>
            <a:ext cx="8867684" cy="523220"/>
          </a:xfrm>
          <a:prstGeom prst="rect">
            <a:avLst/>
          </a:prstGeom>
          <a:noFill/>
        </p:spPr>
        <p:txBody>
          <a:bodyPr wrap="none" rtlCol="0">
            <a:spAutoFit/>
          </a:bodyPr>
          <a:lstStyle/>
          <a:p>
            <a:r>
              <a:rPr lang="en-US" sz="2800" b="1"/>
              <a:t>Windows Application trên C# (Chương trình chính)</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55000" lnSpcReduction="20000"/>
          </a:bodyPr>
          <a:lstStyle/>
          <a:p>
            <a:pPr>
              <a:buNone/>
            </a:pPr>
            <a:endParaRPr lang="en-US"/>
          </a:p>
          <a:p>
            <a:pPr>
              <a:buNone/>
            </a:pPr>
            <a:r>
              <a:rPr lang="en-US"/>
              <a:t>	</a:t>
            </a:r>
            <a:r>
              <a:rPr lang="en-US">
                <a:solidFill>
                  <a:schemeClr val="tx2">
                    <a:lumMod val="60000"/>
                    <a:lumOff val="40000"/>
                  </a:schemeClr>
                </a:solidFill>
              </a:rPr>
              <a:t>public</a:t>
            </a:r>
            <a:r>
              <a:rPr lang="en-US"/>
              <a:t> </a:t>
            </a:r>
            <a:r>
              <a:rPr lang="en-US">
                <a:solidFill>
                  <a:srgbClr val="7030A0"/>
                </a:solidFill>
              </a:rPr>
              <a:t>class</a:t>
            </a:r>
            <a:r>
              <a:rPr lang="en-US"/>
              <a:t> MyForm : System.Windows.Forms.Form</a:t>
            </a:r>
          </a:p>
          <a:p>
            <a:pPr>
              <a:buNone/>
            </a:pPr>
            <a:r>
              <a:rPr lang="en-US"/>
              <a:t>	{</a:t>
            </a:r>
          </a:p>
          <a:p>
            <a:pPr>
              <a:buNone/>
            </a:pPr>
            <a:r>
              <a:rPr lang="en-US"/>
              <a:t>		</a:t>
            </a:r>
            <a:r>
              <a:rPr lang="en-US">
                <a:solidFill>
                  <a:schemeClr val="tx2">
                    <a:lumMod val="60000"/>
                    <a:lumOff val="40000"/>
                  </a:schemeClr>
                </a:solidFill>
              </a:rPr>
              <a:t>public</a:t>
            </a:r>
            <a:r>
              <a:rPr lang="en-US"/>
              <a:t> MyForm()</a:t>
            </a:r>
          </a:p>
          <a:p>
            <a:pPr>
              <a:buNone/>
            </a:pPr>
            <a:r>
              <a:rPr lang="en-US"/>
              <a:t>		{</a:t>
            </a:r>
          </a:p>
          <a:p>
            <a:pPr>
              <a:buNone/>
            </a:pPr>
            <a:r>
              <a:rPr lang="en-US"/>
              <a:t>			</a:t>
            </a:r>
            <a:r>
              <a:rPr lang="en-US">
                <a:solidFill>
                  <a:schemeClr val="tx2">
                    <a:lumMod val="60000"/>
                    <a:lumOff val="40000"/>
                  </a:schemeClr>
                </a:solidFill>
              </a:rPr>
              <a:t>this</a:t>
            </a:r>
            <a:r>
              <a:rPr lang="en-US"/>
              <a:t>.Paint += </a:t>
            </a:r>
            <a:r>
              <a:rPr lang="en-US">
                <a:solidFill>
                  <a:schemeClr val="tx2">
                    <a:lumMod val="60000"/>
                    <a:lumOff val="40000"/>
                  </a:schemeClr>
                </a:solidFill>
              </a:rPr>
              <a:t>new</a:t>
            </a:r>
            <a:r>
              <a:rPr lang="en-US"/>
              <a:t> System.Windows.Forms.PaintEventHandler 						(</a:t>
            </a:r>
            <a:r>
              <a:rPr lang="en-US">
                <a:solidFill>
                  <a:schemeClr val="tx2">
                    <a:lumMod val="60000"/>
                    <a:lumOff val="40000"/>
                  </a:schemeClr>
                </a:solidFill>
              </a:rPr>
              <a:t>this</a:t>
            </a:r>
            <a:r>
              <a:rPr lang="en-US"/>
              <a:t>.MainForm_Paint);</a:t>
            </a:r>
          </a:p>
          <a:p>
            <a:pPr>
              <a:buNone/>
            </a:pPr>
            <a:r>
              <a:rPr lang="en-US"/>
              <a:t>		}</a:t>
            </a:r>
          </a:p>
          <a:p>
            <a:pPr>
              <a:buNone/>
            </a:pPr>
            <a:r>
              <a:rPr lang="en-US"/>
              <a:t>		</a:t>
            </a:r>
          </a:p>
          <a:p>
            <a:pPr>
              <a:buNone/>
            </a:pPr>
            <a:r>
              <a:rPr lang="en-US"/>
              <a:t>		</a:t>
            </a:r>
            <a:r>
              <a:rPr lang="en-US">
                <a:solidFill>
                  <a:schemeClr val="tx2">
                    <a:lumMod val="60000"/>
                    <a:lumOff val="40000"/>
                  </a:schemeClr>
                </a:solidFill>
              </a:rPr>
              <a:t>private</a:t>
            </a:r>
            <a:r>
              <a:rPr lang="en-US"/>
              <a:t> </a:t>
            </a:r>
            <a:r>
              <a:rPr lang="en-US">
                <a:solidFill>
                  <a:srgbClr val="7030A0"/>
                </a:solidFill>
              </a:rPr>
              <a:t>void</a:t>
            </a:r>
            <a:r>
              <a:rPr lang="en-US"/>
              <a:t> MainForm_Paint (</a:t>
            </a:r>
            <a:r>
              <a:rPr lang="en-US">
                <a:solidFill>
                  <a:schemeClr val="tx2">
                    <a:lumMod val="60000"/>
                    <a:lumOff val="40000"/>
                  </a:schemeClr>
                </a:solidFill>
              </a:rPr>
              <a:t>object</a:t>
            </a:r>
            <a:r>
              <a:rPr lang="en-US"/>
              <a:t> sender, 							System.Windows.Forms.PaintEventArgs evt)</a:t>
            </a:r>
          </a:p>
          <a:p>
            <a:pPr>
              <a:buNone/>
            </a:pPr>
            <a:r>
              <a:rPr lang="en-US"/>
              <a:t>		{</a:t>
            </a:r>
          </a:p>
          <a:p>
            <a:pPr>
              <a:buNone/>
            </a:pPr>
            <a:r>
              <a:rPr lang="en-US"/>
              <a:t>			…</a:t>
            </a:r>
          </a:p>
          <a:p>
            <a:pPr>
              <a:buNone/>
            </a:pPr>
            <a:r>
              <a:rPr lang="en-US"/>
              <a:t>		}</a:t>
            </a:r>
          </a:p>
          <a:p>
            <a:pPr>
              <a:buNone/>
            </a:pPr>
            <a:r>
              <a:rPr lang="en-US"/>
              <a:t>	}</a:t>
            </a:r>
          </a:p>
          <a:p>
            <a:pPr>
              <a:buNone/>
            </a:pPr>
            <a:r>
              <a:rPr lang="en-US"/>
              <a:t>}</a:t>
            </a:r>
          </a:p>
        </p:txBody>
      </p:sp>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48</a:t>
            </a:fld>
            <a:endParaRPr lang="en-US"/>
          </a:p>
        </p:txBody>
      </p:sp>
      <p:sp>
        <p:nvSpPr>
          <p:cNvPr id="7" name="Rectangle 6"/>
          <p:cNvSpPr/>
          <p:nvPr/>
        </p:nvSpPr>
        <p:spPr>
          <a:xfrm>
            <a:off x="2362200" y="3005554"/>
            <a:ext cx="5867400" cy="57584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flipV="1">
            <a:off x="5257800" y="2362200"/>
            <a:ext cx="762000" cy="5334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5943600" y="2057400"/>
            <a:ext cx="3048000" cy="338554"/>
          </a:xfrm>
          <a:prstGeom prst="rect">
            <a:avLst/>
          </a:prstGeom>
          <a:noFill/>
        </p:spPr>
        <p:txBody>
          <a:bodyPr wrap="square" rtlCol="0">
            <a:spAutoFit/>
          </a:bodyPr>
          <a:lstStyle/>
          <a:p>
            <a:r>
              <a:rPr lang="en-US" sz="1600">
                <a:solidFill>
                  <a:srgbClr val="FF0000"/>
                </a:solidFill>
              </a:rPr>
              <a:t>Gán sự kiện</a:t>
            </a:r>
          </a:p>
        </p:txBody>
      </p:sp>
      <p:sp>
        <p:nvSpPr>
          <p:cNvPr id="12" name="Rectangle 11"/>
          <p:cNvSpPr/>
          <p:nvPr/>
        </p:nvSpPr>
        <p:spPr>
          <a:xfrm>
            <a:off x="2362200" y="4800600"/>
            <a:ext cx="381000"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5943600" y="4766846"/>
            <a:ext cx="1981200" cy="338554"/>
          </a:xfrm>
          <a:prstGeom prst="rect">
            <a:avLst/>
          </a:prstGeom>
          <a:noFill/>
        </p:spPr>
        <p:txBody>
          <a:bodyPr wrap="square" rtlCol="0">
            <a:spAutoFit/>
          </a:bodyPr>
          <a:lstStyle/>
          <a:p>
            <a:r>
              <a:rPr lang="en-US" sz="1600">
                <a:solidFill>
                  <a:srgbClr val="FF0000"/>
                </a:solidFill>
              </a:rPr>
              <a:t>Xử lý sự kiện</a:t>
            </a:r>
          </a:p>
        </p:txBody>
      </p:sp>
      <p:sp>
        <p:nvSpPr>
          <p:cNvPr id="18" name="TextBox 17"/>
          <p:cNvSpPr txBox="1"/>
          <p:nvPr/>
        </p:nvSpPr>
        <p:spPr>
          <a:xfrm>
            <a:off x="152400" y="162580"/>
            <a:ext cx="8313045" cy="523220"/>
          </a:xfrm>
          <a:prstGeom prst="rect">
            <a:avLst/>
          </a:prstGeom>
          <a:noFill/>
        </p:spPr>
        <p:txBody>
          <a:bodyPr wrap="none" rtlCol="0">
            <a:spAutoFit/>
          </a:bodyPr>
          <a:lstStyle/>
          <a:p>
            <a:r>
              <a:rPr lang="en-US" sz="2800" b="1"/>
              <a:t>Windows Application trên C# (Xử lý thông điệp)</a:t>
            </a:r>
          </a:p>
        </p:txBody>
      </p:sp>
      <p:cxnSp>
        <p:nvCxnSpPr>
          <p:cNvPr id="20" name="Straight Arrow Connector 19"/>
          <p:cNvCxnSpPr/>
          <p:nvPr/>
        </p:nvCxnSpPr>
        <p:spPr>
          <a:xfrm>
            <a:off x="2819400" y="4953000"/>
            <a:ext cx="3048000" cy="158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57248"/>
          </a:xfrm>
        </p:spPr>
        <p:txBody>
          <a:bodyPr/>
          <a:lstStyle/>
          <a:p>
            <a:r>
              <a:rPr lang="en-US" b="1">
                <a:latin typeface="Times New Roman" pitchFamily="18" charset="0"/>
                <a:cs typeface="Times New Roman" pitchFamily="18" charset="0"/>
              </a:rPr>
              <a:t>Tài nguyên - Resource</a:t>
            </a:r>
          </a:p>
        </p:txBody>
      </p:sp>
      <p:sp>
        <p:nvSpPr>
          <p:cNvPr id="3" name="Content Placeholder 2"/>
          <p:cNvSpPr>
            <a:spLocks noGrp="1"/>
          </p:cNvSpPr>
          <p:nvPr>
            <p:ph idx="1"/>
          </p:nvPr>
        </p:nvSpPr>
        <p:spPr>
          <a:xfrm>
            <a:off x="457200" y="1285860"/>
            <a:ext cx="8229600" cy="5072098"/>
          </a:xfrm>
        </p:spPr>
        <p:txBody>
          <a:bodyPr/>
          <a:lstStyle/>
          <a:p>
            <a:r>
              <a:rPr lang="en-US" sz="2800" b="0">
                <a:latin typeface="Times New Roman" pitchFamily="18" charset="0"/>
                <a:cs typeface="Times New Roman" pitchFamily="18" charset="0"/>
              </a:rPr>
              <a:t>Tài nguyên (Menu bar, dialog, bitmap, icon, cursor,…) của ứng dụng được định nghĩa bên ngoài và được thêm vào trong file thực thi của ứng dụng khi biên dịch</a:t>
            </a:r>
          </a:p>
          <a:p>
            <a:pPr marL="342900" lvl="1" indent="-342900">
              <a:buFontTx/>
              <a:buChar char="•"/>
            </a:pPr>
            <a:r>
              <a:rPr lang="en-US">
                <a:latin typeface="Times New Roman" pitchFamily="18" charset="0"/>
                <a:cs typeface="Times New Roman" pitchFamily="18" charset="0"/>
              </a:rPr>
              <a:t>Các loại tài nguyên của ứng dụng</a:t>
            </a:r>
          </a:p>
          <a:p>
            <a:pPr lvl="1"/>
            <a:r>
              <a:rPr lang="en-US" sz="2400">
                <a:latin typeface="Times New Roman" pitchFamily="18" charset="0"/>
                <a:cs typeface="Times New Roman" pitchFamily="18" charset="0"/>
              </a:rPr>
              <a:t>Accelerator table: bảng mô tả phím tắt (hot-key)</a:t>
            </a:r>
          </a:p>
          <a:p>
            <a:pPr lvl="1"/>
            <a:r>
              <a:rPr lang="en-US" sz="2400">
                <a:latin typeface="Times New Roman" pitchFamily="18" charset="0"/>
                <a:cs typeface="Times New Roman" pitchFamily="18" charset="0"/>
              </a:rPr>
              <a:t>Bitmap: ảnh bitmap</a:t>
            </a:r>
          </a:p>
          <a:p>
            <a:pPr lvl="1"/>
            <a:r>
              <a:rPr lang="en-US" sz="2400">
                <a:latin typeface="Times New Roman" pitchFamily="18" charset="0"/>
                <a:cs typeface="Times New Roman" pitchFamily="18" charset="0"/>
              </a:rPr>
              <a:t>Caret: con trỏ văn bản</a:t>
            </a:r>
          </a:p>
          <a:p>
            <a:pPr lvl="1"/>
            <a:r>
              <a:rPr lang="en-US" sz="2400">
                <a:latin typeface="Times New Roman" pitchFamily="18" charset="0"/>
                <a:cs typeface="Times New Roman" pitchFamily="18" charset="0"/>
              </a:rPr>
              <a:t>Cursor: con trỏ chuột</a:t>
            </a:r>
          </a:p>
          <a:p>
            <a:pPr lvl="1"/>
            <a:r>
              <a:rPr lang="en-US" sz="2400">
                <a:latin typeface="Times New Roman" pitchFamily="18" charset="0"/>
                <a:cs typeface="Times New Roman" pitchFamily="18" charset="0"/>
              </a:rPr>
              <a:t>Dialog box:  khung hộp thoại (Dialogbox Template)</a:t>
            </a:r>
          </a:p>
          <a:p>
            <a:pPr lvl="1"/>
            <a:r>
              <a:rPr lang="en-US" sz="2400">
                <a:latin typeface="Times New Roman" pitchFamily="18" charset="0"/>
                <a:cs typeface="Times New Roman" pitchFamily="18" charset="0"/>
              </a:rPr>
              <a:t>Font:  font chữ</a:t>
            </a:r>
          </a:p>
          <a:p>
            <a:pPr lvl="1"/>
            <a:endParaRPr lang="en-US" sz="2400">
              <a:latin typeface="Times New Roman" pitchFamily="18"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49</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Lịch sử Windows</a:t>
            </a:r>
          </a:p>
        </p:txBody>
      </p:sp>
      <p:graphicFrame>
        <p:nvGraphicFramePr>
          <p:cNvPr id="7" name="Content Placeholder 6"/>
          <p:cNvGraphicFramePr>
            <a:graphicFrameLocks noGrp="1"/>
          </p:cNvGraphicFramePr>
          <p:nvPr>
            <p:ph idx="1"/>
          </p:nvPr>
        </p:nvGraphicFramePr>
        <p:xfrm>
          <a:off x="76200" y="1424591"/>
          <a:ext cx="9067800" cy="3303791"/>
        </p:xfrm>
        <a:graphic>
          <a:graphicData uri="http://schemas.openxmlformats.org/drawingml/2006/table">
            <a:tbl>
              <a:tblPr>
                <a:tableStyleId>{125E5076-3810-47DD-B79F-674D7AD40C01}</a:tableStyleId>
              </a:tblPr>
              <a:tblGrid>
                <a:gridCol w="1563849">
                  <a:extLst>
                    <a:ext uri="{9D8B030D-6E8A-4147-A177-3AD203B41FA5}">
                      <a16:colId xmlns:a16="http://schemas.microsoft.com/office/drawing/2014/main" xmlns="" val="20000"/>
                    </a:ext>
                  </a:extLst>
                </a:gridCol>
                <a:gridCol w="1071993">
                  <a:extLst>
                    <a:ext uri="{9D8B030D-6E8A-4147-A177-3AD203B41FA5}">
                      <a16:colId xmlns:a16="http://schemas.microsoft.com/office/drawing/2014/main" xmlns="" val="20001"/>
                    </a:ext>
                  </a:extLst>
                </a:gridCol>
                <a:gridCol w="1071993">
                  <a:extLst>
                    <a:ext uri="{9D8B030D-6E8A-4147-A177-3AD203B41FA5}">
                      <a16:colId xmlns:a16="http://schemas.microsoft.com/office/drawing/2014/main" xmlns="" val="20002"/>
                    </a:ext>
                  </a:extLst>
                </a:gridCol>
                <a:gridCol w="1071993">
                  <a:extLst>
                    <a:ext uri="{9D8B030D-6E8A-4147-A177-3AD203B41FA5}">
                      <a16:colId xmlns:a16="http://schemas.microsoft.com/office/drawing/2014/main" xmlns="" val="20003"/>
                    </a:ext>
                  </a:extLst>
                </a:gridCol>
                <a:gridCol w="1071993">
                  <a:extLst>
                    <a:ext uri="{9D8B030D-6E8A-4147-A177-3AD203B41FA5}">
                      <a16:colId xmlns:a16="http://schemas.microsoft.com/office/drawing/2014/main" xmlns="" val="20004"/>
                    </a:ext>
                  </a:extLst>
                </a:gridCol>
                <a:gridCol w="1071993">
                  <a:extLst>
                    <a:ext uri="{9D8B030D-6E8A-4147-A177-3AD203B41FA5}">
                      <a16:colId xmlns:a16="http://schemas.microsoft.com/office/drawing/2014/main" xmlns="" val="20005"/>
                    </a:ext>
                  </a:extLst>
                </a:gridCol>
                <a:gridCol w="1071993">
                  <a:extLst>
                    <a:ext uri="{9D8B030D-6E8A-4147-A177-3AD203B41FA5}">
                      <a16:colId xmlns:a16="http://schemas.microsoft.com/office/drawing/2014/main" xmlns="" val="20006"/>
                    </a:ext>
                  </a:extLst>
                </a:gridCol>
                <a:gridCol w="1071993">
                  <a:extLst>
                    <a:ext uri="{9D8B030D-6E8A-4147-A177-3AD203B41FA5}">
                      <a16:colId xmlns:a16="http://schemas.microsoft.com/office/drawing/2014/main" xmlns="" val="20007"/>
                    </a:ext>
                  </a:extLst>
                </a:gridCol>
              </a:tblGrid>
              <a:tr h="217011">
                <a:tc>
                  <a:txBody>
                    <a:bodyPr/>
                    <a:lstStyle/>
                    <a:p>
                      <a:pPr algn="ctr"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b="1" u="none" strike="noStrike">
                          <a:solidFill>
                            <a:schemeClr val="bg1"/>
                          </a:solidFill>
                        </a:rPr>
                        <a:t>1998</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b="1" u="none" strike="noStrike">
                          <a:solidFill>
                            <a:schemeClr val="bg1"/>
                          </a:solidFill>
                        </a:rPr>
                        <a:t>2000</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b="1" u="none" strike="noStrike">
                          <a:solidFill>
                            <a:schemeClr val="bg1"/>
                          </a:solidFill>
                        </a:rPr>
                        <a:t>2001</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b="1" u="none" strike="noStrike">
                          <a:solidFill>
                            <a:schemeClr val="bg1"/>
                          </a:solidFill>
                        </a:rPr>
                        <a:t>2003</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b="1" u="none" strike="noStrike">
                          <a:solidFill>
                            <a:schemeClr val="bg1"/>
                          </a:solidFill>
                        </a:rPr>
                        <a:t>2006</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b="1" u="none" strike="noStrike">
                          <a:solidFill>
                            <a:schemeClr val="bg1"/>
                          </a:solidFill>
                        </a:rPr>
                        <a:t>2008</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b="1" u="none" strike="noStrike">
                          <a:solidFill>
                            <a:schemeClr val="bg1"/>
                          </a:solidFill>
                        </a:rPr>
                        <a:t>2009</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900599">
                <a:tc>
                  <a:txBody>
                    <a:bodyPr/>
                    <a:lstStyle/>
                    <a:p>
                      <a:pPr algn="l" fontAlgn="b"/>
                      <a:r>
                        <a:rPr lang="en-US" sz="1600" b="1" u="none" strike="noStrike">
                          <a:solidFill>
                            <a:schemeClr val="bg1"/>
                          </a:solidFill>
                        </a:rPr>
                        <a:t>Windows Desktop</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a:solidFill>
                            <a:schemeClr val="bg1"/>
                          </a:solidFill>
                        </a:rPr>
                        <a:t>Windows 98</a:t>
                      </a:r>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a:solidFill>
                            <a:schemeClr val="bg1"/>
                          </a:solidFill>
                        </a:rPr>
                        <a:t>1. Windows ME</a:t>
                      </a:r>
                      <a:br>
                        <a:rPr lang="en-US" sz="1400" u="none" strike="noStrike">
                          <a:solidFill>
                            <a:schemeClr val="bg1"/>
                          </a:solidFill>
                        </a:rPr>
                      </a:br>
                      <a:r>
                        <a:rPr lang="en-US" sz="1400" u="none" strike="noStrike">
                          <a:solidFill>
                            <a:schemeClr val="bg1"/>
                          </a:solidFill>
                        </a:rPr>
                        <a:t>2. Windows 2000 Prefessional</a:t>
                      </a:r>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a:solidFill>
                            <a:schemeClr val="bg1"/>
                          </a:solidFill>
                        </a:rPr>
                        <a:t>Windows XP</a:t>
                      </a:r>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a:solidFill>
                            <a:schemeClr val="bg1"/>
                          </a:solidFill>
                        </a:rPr>
                        <a:t>Windows Vista</a:t>
                      </a:r>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a:solidFill>
                            <a:schemeClr val="bg1"/>
                          </a:solidFill>
                        </a:rPr>
                        <a:t>Windows 7</a:t>
                      </a:r>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1"/>
                  </a:ext>
                </a:extLst>
              </a:tr>
              <a:tr h="900599">
                <a:tc>
                  <a:txBody>
                    <a:bodyPr/>
                    <a:lstStyle/>
                    <a:p>
                      <a:pPr algn="l" fontAlgn="b"/>
                      <a:r>
                        <a:rPr lang="en-US" sz="1600" b="1" u="none" strike="noStrike">
                          <a:solidFill>
                            <a:schemeClr val="bg1"/>
                          </a:solidFill>
                        </a:rPr>
                        <a:t>Windows Server</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a:solidFill>
                            <a:schemeClr val="bg1"/>
                          </a:solidFill>
                        </a:rPr>
                        <a:t>Windows NT</a:t>
                      </a:r>
                      <a:br>
                        <a:rPr lang="en-US" sz="1400" u="none" strike="noStrike">
                          <a:solidFill>
                            <a:schemeClr val="bg1"/>
                          </a:solidFill>
                        </a:rPr>
                      </a:br>
                      <a:r>
                        <a:rPr lang="en-US" sz="1400" u="none" strike="noStrike">
                          <a:solidFill>
                            <a:schemeClr val="bg1"/>
                          </a:solidFill>
                        </a:rPr>
                        <a:t>Server 4.0</a:t>
                      </a:r>
                      <a:br>
                        <a:rPr lang="en-US" sz="1400" u="none" strike="noStrike">
                          <a:solidFill>
                            <a:schemeClr val="bg1"/>
                          </a:solidFill>
                        </a:rPr>
                      </a:br>
                      <a:r>
                        <a:rPr lang="en-US" sz="1400" u="none" strike="noStrike">
                          <a:solidFill>
                            <a:schemeClr val="bg1"/>
                          </a:solidFill>
                        </a:rPr>
                        <a:t>Terminal Server Edition</a:t>
                      </a:r>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a:solidFill>
                            <a:schemeClr val="bg1"/>
                          </a:solidFill>
                        </a:rPr>
                        <a:t>Windows 2000</a:t>
                      </a:r>
                      <a:br>
                        <a:rPr lang="en-US" sz="1400" u="none" strike="noStrike">
                          <a:solidFill>
                            <a:schemeClr val="bg1"/>
                          </a:solidFill>
                        </a:rPr>
                      </a:br>
                      <a:r>
                        <a:rPr lang="en-US" sz="1400" u="none" strike="noStrike">
                          <a:solidFill>
                            <a:schemeClr val="bg1"/>
                          </a:solidFill>
                        </a:rPr>
                        <a:t>Server Family</a:t>
                      </a:r>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a:solidFill>
                            <a:schemeClr val="bg1"/>
                          </a:solidFill>
                        </a:rPr>
                        <a:t>1. Windows Server 2003</a:t>
                      </a:r>
                      <a:br>
                        <a:rPr lang="en-US" sz="1400" u="none" strike="noStrike">
                          <a:solidFill>
                            <a:schemeClr val="bg1"/>
                          </a:solidFill>
                        </a:rPr>
                      </a:br>
                      <a:r>
                        <a:rPr lang="en-US" sz="1400" u="none" strike="noStrike">
                          <a:solidFill>
                            <a:schemeClr val="bg1"/>
                          </a:solidFill>
                        </a:rPr>
                        <a:t>2. Windows Server Systems</a:t>
                      </a:r>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a:solidFill>
                            <a:schemeClr val="bg1"/>
                          </a:solidFill>
                        </a:rPr>
                        <a:t>Windows Server 2008</a:t>
                      </a:r>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2"/>
                  </a:ext>
                </a:extLst>
              </a:tr>
              <a:tr h="900599">
                <a:tc>
                  <a:txBody>
                    <a:bodyPr/>
                    <a:lstStyle/>
                    <a:p>
                      <a:pPr algn="l" fontAlgn="b"/>
                      <a:r>
                        <a:rPr lang="en-US" sz="1600" b="1" u="none" strike="noStrike">
                          <a:solidFill>
                            <a:schemeClr val="bg1"/>
                          </a:solidFill>
                        </a:rPr>
                        <a:t>Windows Cloud</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a:solidFill>
                            <a:schemeClr val="bg1"/>
                          </a:solidFill>
                        </a:rPr>
                        <a:t>Windows Azure</a:t>
                      </a:r>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3"/>
                  </a:ext>
                </a:extLst>
              </a:tr>
            </a:tbl>
          </a:graphicData>
        </a:graphic>
      </p:graphicFrame>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5</a:t>
            </a:fld>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57248"/>
          </a:xfrm>
        </p:spPr>
        <p:txBody>
          <a:bodyPr/>
          <a:lstStyle/>
          <a:p>
            <a:r>
              <a:rPr lang="en-US" b="1">
                <a:latin typeface="Times New Roman" pitchFamily="18" charset="0"/>
                <a:cs typeface="Times New Roman" pitchFamily="18" charset="0"/>
              </a:rPr>
              <a:t>Tài nguyên - Resource</a:t>
            </a:r>
          </a:p>
        </p:txBody>
      </p:sp>
      <p:sp>
        <p:nvSpPr>
          <p:cNvPr id="3" name="Content Placeholder 2"/>
          <p:cNvSpPr>
            <a:spLocks noGrp="1"/>
          </p:cNvSpPr>
          <p:nvPr>
            <p:ph idx="1"/>
          </p:nvPr>
        </p:nvSpPr>
        <p:spPr>
          <a:xfrm>
            <a:off x="457200" y="1357298"/>
            <a:ext cx="8229600" cy="5000660"/>
          </a:xfrm>
        </p:spPr>
        <p:txBody>
          <a:bodyPr/>
          <a:lstStyle/>
          <a:p>
            <a:pPr marL="342900" lvl="1" indent="-342900">
              <a:buFontTx/>
              <a:buChar char="•"/>
            </a:pPr>
            <a:r>
              <a:rPr lang="en-US">
                <a:latin typeface="Times New Roman" pitchFamily="18" charset="0"/>
                <a:cs typeface="Times New Roman" pitchFamily="18" charset="0"/>
              </a:rPr>
              <a:t>Các loại tài nguyên của ứng dụng</a:t>
            </a:r>
          </a:p>
          <a:p>
            <a:pPr lvl="1"/>
            <a:r>
              <a:rPr lang="en-US" sz="2400">
                <a:latin typeface="Times New Roman" pitchFamily="18" charset="0"/>
                <a:cs typeface="Times New Roman" pitchFamily="18" charset="0"/>
              </a:rPr>
              <a:t>Icon:  biểu tượng</a:t>
            </a:r>
          </a:p>
          <a:p>
            <a:pPr lvl="1"/>
            <a:r>
              <a:rPr lang="en-US" sz="2400">
                <a:latin typeface="Times New Roman" pitchFamily="18" charset="0"/>
                <a:cs typeface="Times New Roman" pitchFamily="18" charset="0"/>
              </a:rPr>
              <a:t>Menu:  menu</a:t>
            </a:r>
          </a:p>
          <a:p>
            <a:pPr lvl="1"/>
            <a:r>
              <a:rPr lang="en-US" sz="2400">
                <a:latin typeface="Times New Roman" pitchFamily="18" charset="0"/>
                <a:cs typeface="Times New Roman" pitchFamily="18" charset="0"/>
              </a:rPr>
              <a:t>String-table entry:  bảng mô tả các chuỗi ký tự</a:t>
            </a:r>
          </a:p>
          <a:p>
            <a:pPr lvl="1"/>
            <a:r>
              <a:rPr lang="en-US" sz="2400">
                <a:latin typeface="Times New Roman" pitchFamily="18" charset="0"/>
                <a:cs typeface="Times New Roman" pitchFamily="18" charset="0"/>
              </a:rPr>
              <a:t>Version information: bảng mô tả thông tin “phiên bản”</a:t>
            </a:r>
          </a:p>
          <a:p>
            <a:pPr lvl="1"/>
            <a:endParaRPr lang="en-US" sz="2400">
              <a:latin typeface="Times New Roman" pitchFamily="18"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50</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descr="Resources.png"/>
          <p:cNvPicPr>
            <a:picLocks noGrp="1" noChangeAspect="1"/>
          </p:cNvPicPr>
          <p:nvPr>
            <p:ph idx="1"/>
          </p:nvPr>
        </p:nvPicPr>
        <p:blipFill>
          <a:blip r:embed="rId2"/>
          <a:stretch>
            <a:fillRect/>
          </a:stretch>
        </p:blipFill>
        <p:spPr>
          <a:xfrm>
            <a:off x="0" y="0"/>
            <a:ext cx="10972800" cy="6858000"/>
          </a:xfrm>
        </p:spPr>
      </p:pic>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51</a:t>
            </a:fld>
            <a:endParaRPr lang="en-US"/>
          </a:p>
        </p:txBody>
      </p:sp>
      <p:cxnSp>
        <p:nvCxnSpPr>
          <p:cNvPr id="9" name="Straight Arrow Connector 8"/>
          <p:cNvCxnSpPr/>
          <p:nvPr/>
        </p:nvCxnSpPr>
        <p:spPr>
          <a:xfrm rot="10800000" flipV="1">
            <a:off x="2438400" y="2209800"/>
            <a:ext cx="9906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rot="16200000" flipH="1">
            <a:off x="114300" y="495300"/>
            <a:ext cx="1981200" cy="1295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rot="16200000" flipV="1">
            <a:off x="2057400" y="2514600"/>
            <a:ext cx="457200" cy="457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rot="16200000" flipV="1">
            <a:off x="1333500" y="2933700"/>
            <a:ext cx="2438400" cy="1600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Nội dung chính</a:t>
            </a:r>
          </a:p>
        </p:txBody>
      </p:sp>
      <p:sp>
        <p:nvSpPr>
          <p:cNvPr id="3" name="Content Placeholder 2"/>
          <p:cNvSpPr>
            <a:spLocks noGrp="1"/>
          </p:cNvSpPr>
          <p:nvPr>
            <p:ph idx="1"/>
          </p:nvPr>
        </p:nvSpPr>
        <p:spPr/>
        <p:txBody>
          <a:bodyPr/>
          <a:lstStyle/>
          <a:p>
            <a:pPr marL="514350" indent="-514350">
              <a:buNone/>
            </a:pPr>
            <a:endParaRPr lang="en-US" b="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52</a:t>
            </a:fld>
            <a:endParaRPr lang="en-US">
              <a:latin typeface="Times New Roman" pitchFamily="18" charset="0"/>
              <a:cs typeface="Times New Roman" pitchFamily="18" charset="0"/>
            </a:endParaRPr>
          </a:p>
        </p:txBody>
      </p:sp>
      <p:grpSp>
        <p:nvGrpSpPr>
          <p:cNvPr id="7" name="Group 3"/>
          <p:cNvGrpSpPr>
            <a:grpSpLocks/>
          </p:cNvGrpSpPr>
          <p:nvPr/>
        </p:nvGrpSpPr>
        <p:grpSpPr bwMode="auto">
          <a:xfrm>
            <a:off x="1828800" y="1665516"/>
            <a:ext cx="762000" cy="665163"/>
            <a:chOff x="1110" y="2656"/>
            <a:chExt cx="1549" cy="1351"/>
          </a:xfrm>
        </p:grpSpPr>
        <p:sp>
          <p:nvSpPr>
            <p:cNvPr id="43"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4"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5"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grpSp>
        <p:nvGrpSpPr>
          <p:cNvPr id="8" name="Group 7"/>
          <p:cNvGrpSpPr>
            <a:grpSpLocks/>
          </p:cNvGrpSpPr>
          <p:nvPr/>
        </p:nvGrpSpPr>
        <p:grpSpPr bwMode="auto">
          <a:xfrm>
            <a:off x="1828800" y="2605314"/>
            <a:ext cx="762000" cy="665163"/>
            <a:chOff x="3174" y="2656"/>
            <a:chExt cx="1549" cy="1351"/>
          </a:xfrm>
        </p:grpSpPr>
        <p:sp>
          <p:nvSpPr>
            <p:cNvPr id="47"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8"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49" name="AutoShape 10"/>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sp>
        <p:nvSpPr>
          <p:cNvPr id="50" name="Line 11"/>
          <p:cNvSpPr>
            <a:spLocks noChangeShapeType="1"/>
          </p:cNvSpPr>
          <p:nvPr/>
        </p:nvSpPr>
        <p:spPr bwMode="auto">
          <a:xfrm>
            <a:off x="2438400" y="22751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1" name="Text Box 12"/>
          <p:cNvSpPr txBox="1">
            <a:spLocks noChangeArrowheads="1"/>
          </p:cNvSpPr>
          <p:nvPr/>
        </p:nvSpPr>
        <p:spPr bwMode="auto">
          <a:xfrm>
            <a:off x="2895600" y="1741716"/>
            <a:ext cx="235006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Lịch sử Windows</a:t>
            </a:r>
            <a:endParaRPr lang="en-US" sz="2400" dirty="0">
              <a:latin typeface="Times New Roman" pitchFamily="18" charset="0"/>
              <a:cs typeface="Times New Roman" pitchFamily="18" charset="0"/>
            </a:endParaRPr>
          </a:p>
        </p:txBody>
      </p:sp>
      <p:sp>
        <p:nvSpPr>
          <p:cNvPr id="52" name="Text Box 13"/>
          <p:cNvSpPr txBox="1">
            <a:spLocks noChangeArrowheads="1"/>
          </p:cNvSpPr>
          <p:nvPr/>
        </p:nvSpPr>
        <p:spPr bwMode="gray">
          <a:xfrm>
            <a:off x="2025650" y="1763941"/>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1</a:t>
            </a:r>
          </a:p>
        </p:txBody>
      </p:sp>
      <p:sp>
        <p:nvSpPr>
          <p:cNvPr id="53" name="Line 14"/>
          <p:cNvSpPr>
            <a:spLocks noChangeShapeType="1"/>
          </p:cNvSpPr>
          <p:nvPr/>
        </p:nvSpPr>
        <p:spPr bwMode="auto">
          <a:xfrm>
            <a:off x="2438400" y="31895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4" name="Text Box 15"/>
          <p:cNvSpPr txBox="1">
            <a:spLocks noChangeArrowheads="1"/>
          </p:cNvSpPr>
          <p:nvPr/>
        </p:nvSpPr>
        <p:spPr bwMode="auto">
          <a:xfrm>
            <a:off x="2895600" y="2656116"/>
            <a:ext cx="406688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Đặc điểm môi trường Windows</a:t>
            </a:r>
            <a:endParaRPr lang="en-US" sz="2400" dirty="0">
              <a:latin typeface="Times New Roman" pitchFamily="18" charset="0"/>
              <a:cs typeface="Times New Roman" pitchFamily="18" charset="0"/>
            </a:endParaRPr>
          </a:p>
        </p:txBody>
      </p:sp>
      <p:sp>
        <p:nvSpPr>
          <p:cNvPr id="55" name="Text Box 16"/>
          <p:cNvSpPr txBox="1">
            <a:spLocks noChangeArrowheads="1"/>
          </p:cNvSpPr>
          <p:nvPr/>
        </p:nvSpPr>
        <p:spPr bwMode="gray">
          <a:xfrm>
            <a:off x="2025650" y="2775858"/>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2</a:t>
            </a:r>
          </a:p>
        </p:txBody>
      </p:sp>
      <p:grpSp>
        <p:nvGrpSpPr>
          <p:cNvPr id="9" name="Group 17"/>
          <p:cNvGrpSpPr>
            <a:grpSpLocks/>
          </p:cNvGrpSpPr>
          <p:nvPr/>
        </p:nvGrpSpPr>
        <p:grpSpPr bwMode="auto">
          <a:xfrm>
            <a:off x="1828800" y="3472091"/>
            <a:ext cx="762000" cy="665163"/>
            <a:chOff x="1110" y="2656"/>
            <a:chExt cx="1549" cy="1351"/>
          </a:xfrm>
        </p:grpSpPr>
        <p:sp>
          <p:nvSpPr>
            <p:cNvPr id="5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59"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grpSp>
        <p:nvGrpSpPr>
          <p:cNvPr id="10" name="Group 21"/>
          <p:cNvGrpSpPr>
            <a:grpSpLocks/>
          </p:cNvGrpSpPr>
          <p:nvPr/>
        </p:nvGrpSpPr>
        <p:grpSpPr bwMode="auto">
          <a:xfrm>
            <a:off x="1828800" y="4386491"/>
            <a:ext cx="762000" cy="665163"/>
            <a:chOff x="3174" y="2656"/>
            <a:chExt cx="1549" cy="1351"/>
          </a:xfrm>
        </p:grpSpPr>
        <p:sp>
          <p:nvSpPr>
            <p:cNvPr id="61" name="AutoShape 22"/>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2" name="AutoShape 23"/>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3" name="AutoShape 24"/>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grpSp>
      <p:sp>
        <p:nvSpPr>
          <p:cNvPr id="64" name="Line 25"/>
          <p:cNvSpPr>
            <a:spLocks noChangeShapeType="1"/>
          </p:cNvSpPr>
          <p:nvPr/>
        </p:nvSpPr>
        <p:spPr bwMode="auto">
          <a:xfrm>
            <a:off x="2438400" y="40816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5" name="Text Box 26"/>
          <p:cNvSpPr txBox="1">
            <a:spLocks noChangeArrowheads="1"/>
          </p:cNvSpPr>
          <p:nvPr/>
        </p:nvSpPr>
        <p:spPr bwMode="auto">
          <a:xfrm>
            <a:off x="2895600" y="3548291"/>
            <a:ext cx="315823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Lập trình hướng sự kiện</a:t>
            </a:r>
            <a:endParaRPr lang="en-US" sz="2400" dirty="0">
              <a:latin typeface="Times New Roman" pitchFamily="18" charset="0"/>
              <a:cs typeface="Times New Roman" pitchFamily="18" charset="0"/>
            </a:endParaRPr>
          </a:p>
        </p:txBody>
      </p:sp>
      <p:sp>
        <p:nvSpPr>
          <p:cNvPr id="66" name="Text Box 27"/>
          <p:cNvSpPr txBox="1">
            <a:spLocks noChangeArrowheads="1"/>
          </p:cNvSpPr>
          <p:nvPr/>
        </p:nvSpPr>
        <p:spPr bwMode="gray">
          <a:xfrm>
            <a:off x="2025650" y="3570516"/>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3</a:t>
            </a:r>
          </a:p>
        </p:txBody>
      </p:sp>
      <p:sp>
        <p:nvSpPr>
          <p:cNvPr id="67" name="Line 28"/>
          <p:cNvSpPr>
            <a:spLocks noChangeShapeType="1"/>
          </p:cNvSpPr>
          <p:nvPr/>
        </p:nvSpPr>
        <p:spPr bwMode="auto">
          <a:xfrm>
            <a:off x="2438400" y="49960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68" name="Text Box 29"/>
          <p:cNvSpPr txBox="1">
            <a:spLocks noChangeArrowheads="1"/>
          </p:cNvSpPr>
          <p:nvPr/>
        </p:nvSpPr>
        <p:spPr bwMode="auto">
          <a:xfrm>
            <a:off x="2895600" y="4462691"/>
            <a:ext cx="301877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800" b="1">
                <a:latin typeface="Times New Roman" pitchFamily="18" charset="0"/>
                <a:cs typeface="Times New Roman" pitchFamily="18" charset="0"/>
              </a:rPr>
              <a:t>.NET Framework</a:t>
            </a:r>
            <a:endParaRPr lang="en-US" sz="2800" b="1" dirty="0">
              <a:latin typeface="Times New Roman" pitchFamily="18" charset="0"/>
              <a:cs typeface="Times New Roman" pitchFamily="18" charset="0"/>
            </a:endParaRPr>
          </a:p>
        </p:txBody>
      </p:sp>
      <p:sp>
        <p:nvSpPr>
          <p:cNvPr id="69" name="Text Box 30"/>
          <p:cNvSpPr txBox="1">
            <a:spLocks noChangeArrowheads="1"/>
          </p:cNvSpPr>
          <p:nvPr/>
        </p:nvSpPr>
        <p:spPr bwMode="gray">
          <a:xfrm>
            <a:off x="2025650" y="4484916"/>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a:solidFill>
                  <a:schemeClr val="bg1"/>
                </a:solidFill>
                <a:latin typeface="Times New Roman" pitchFamily="18" charset="0"/>
                <a:cs typeface="Times New Roman" pitchFamily="18" charset="0"/>
              </a:rPr>
              <a:t>4</a:t>
            </a:r>
          </a:p>
        </p:txBody>
      </p:sp>
      <p:sp>
        <p:nvSpPr>
          <p:cNvPr id="70" name="Line 28"/>
          <p:cNvSpPr>
            <a:spLocks noChangeShapeType="1"/>
          </p:cNvSpPr>
          <p:nvPr/>
        </p:nvSpPr>
        <p:spPr bwMode="auto">
          <a:xfrm>
            <a:off x="2441975" y="5912079"/>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1" name="Text Box 29"/>
          <p:cNvSpPr txBox="1">
            <a:spLocks noChangeArrowheads="1"/>
          </p:cNvSpPr>
          <p:nvPr/>
        </p:nvSpPr>
        <p:spPr bwMode="auto">
          <a:xfrm>
            <a:off x="2899175" y="5378679"/>
            <a:ext cx="184935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itchFamily="18" charset="0"/>
                <a:cs typeface="Times New Roman" pitchFamily="18" charset="0"/>
              </a:rPr>
              <a:t>Visual Studio</a:t>
            </a:r>
            <a:endParaRPr lang="en-US" sz="2400" dirty="0">
              <a:latin typeface="Times New Roman" pitchFamily="18" charset="0"/>
              <a:cs typeface="Times New Roman" pitchFamily="18" charset="0"/>
            </a:endParaRPr>
          </a:p>
        </p:txBody>
      </p:sp>
      <p:sp>
        <p:nvSpPr>
          <p:cNvPr id="72" name="Text Box 30"/>
          <p:cNvSpPr txBox="1">
            <a:spLocks noChangeArrowheads="1"/>
          </p:cNvSpPr>
          <p:nvPr/>
        </p:nvSpPr>
        <p:spPr bwMode="gray">
          <a:xfrm>
            <a:off x="2028138" y="5400904"/>
            <a:ext cx="33855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latin typeface="Times New Roman" pitchFamily="18" charset="0"/>
                <a:cs typeface="Times New Roman" pitchFamily="18" charset="0"/>
              </a:rPr>
              <a:t>5</a:t>
            </a:r>
          </a:p>
        </p:txBody>
      </p:sp>
      <p:grpSp>
        <p:nvGrpSpPr>
          <p:cNvPr id="11" name="Group 17"/>
          <p:cNvGrpSpPr>
            <a:grpSpLocks/>
          </p:cNvGrpSpPr>
          <p:nvPr/>
        </p:nvGrpSpPr>
        <p:grpSpPr bwMode="auto">
          <a:xfrm>
            <a:off x="1828800" y="5323116"/>
            <a:ext cx="762000" cy="665163"/>
            <a:chOff x="1110" y="2656"/>
            <a:chExt cx="1549" cy="1351"/>
          </a:xfrm>
        </p:grpSpPr>
        <p:sp>
          <p:nvSpPr>
            <p:cNvPr id="74"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5"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Times New Roman" pitchFamily="18" charset="0"/>
                <a:cs typeface="Times New Roman" pitchFamily="18" charset="0"/>
              </a:endParaRPr>
            </a:p>
          </p:txBody>
        </p:sp>
        <p:sp>
          <p:nvSpPr>
            <p:cNvPr id="76"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en-US" sz="1000" dirty="0">
                  <a:solidFill>
                    <a:schemeClr val="bg1"/>
                  </a:solidFill>
                  <a:latin typeface="Times New Roman" pitchFamily="18" charset="0"/>
                  <a:cs typeface="Times New Roman" pitchFamily="18" charset="0"/>
                </a:rPr>
                <a:t> </a:t>
              </a:r>
              <a:r>
                <a:rPr lang="en-US" sz="2400" dirty="0">
                  <a:solidFill>
                    <a:schemeClr val="bg1"/>
                  </a:solidFill>
                  <a:latin typeface="Times New Roman" pitchFamily="18" charset="0"/>
                  <a:cs typeface="Times New Roman" pitchFamily="18" charset="0"/>
                </a:rPr>
                <a:t>5</a:t>
              </a:r>
            </a:p>
          </p:txBody>
        </p:sp>
      </p:gr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Giới thiệu .NET</a:t>
            </a:r>
          </a:p>
        </p:txBody>
      </p:sp>
      <p:sp>
        <p:nvSpPr>
          <p:cNvPr id="3" name="Content Placeholder 2"/>
          <p:cNvSpPr>
            <a:spLocks noGrp="1"/>
          </p:cNvSpPr>
          <p:nvPr>
            <p:ph idx="1"/>
          </p:nvPr>
        </p:nvSpPr>
        <p:spPr/>
        <p:txBody>
          <a:bodyPr/>
          <a:lstStyle/>
          <a:p>
            <a:r>
              <a:rPr lang="en-US" dirty="0">
                <a:latin typeface="Times New Roman" pitchFamily="18" charset="0"/>
                <a:cs typeface="Times New Roman" pitchFamily="18" charset="0"/>
              </a:rPr>
              <a:t>.</a:t>
            </a:r>
            <a:r>
              <a:rPr lang="en-US" b="0" dirty="0">
                <a:latin typeface="Times New Roman" pitchFamily="18" charset="0"/>
                <a:cs typeface="Times New Roman" pitchFamily="18" charset="0"/>
              </a:rPr>
              <a:t>NET </a:t>
            </a:r>
            <a:r>
              <a:rPr lang="en-US" b="0" dirty="0" err="1">
                <a:latin typeface="Times New Roman" pitchFamily="18" charset="0"/>
                <a:cs typeface="Times New Roman" pitchFamily="18" charset="0"/>
              </a:rPr>
              <a:t>bao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gồm</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một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bộ</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đầy</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đủ</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công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cụ</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giúp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tạo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và</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cài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đặt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r>
              <a:rPr lang="en-US" b="0" dirty="0">
                <a:latin typeface="Times New Roman" pitchFamily="18" charset="0"/>
                <a:cs typeface="Times New Roman" pitchFamily="18" charset="0"/>
              </a:rPr>
              <a:t>, .NET </a:t>
            </a:r>
            <a:r>
              <a:rPr lang="en-US" b="0" dirty="0" err="1">
                <a:latin typeface="Times New Roman" pitchFamily="18" charset="0"/>
                <a:cs typeface="Times New Roman" pitchFamily="18" charset="0"/>
              </a:rPr>
              <a:t>bao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gồm</a:t>
            </a:r>
            <a:r>
              <a:rPr lang="en-US" b="0" dirty="0">
                <a:latin typeface="Times New Roman" pitchFamily="18" charset="0"/>
                <a:cs typeface="Times New Roman" pitchFamily="18" charset="0"/>
              </a:rPr>
              <a:t>:</a:t>
            </a:r>
          </a:p>
          <a:p>
            <a:pPr lvl="1"/>
            <a:r>
              <a:rPr lang="en-US" dirty="0" err="1">
                <a:latin typeface="Times New Roman" pitchFamily="18" charset="0"/>
                <a:cs typeface="Times New Roman" pitchFamily="18" charset="0"/>
              </a:rPr>
              <a:t>Sản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phẩm</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của</a:t>
            </a:r>
            <a:r>
              <a:rPr lang="en-US" dirty="0">
                <a:latin typeface="Times New Roman" pitchFamily="18" charset="0"/>
                <a:cs typeface="Times New Roman" pitchFamily="18" charset="0"/>
              </a:rPr>
              <a:t> .NET</a:t>
            </a:r>
          </a:p>
          <a:p>
            <a:pPr lvl="2"/>
            <a:r>
              <a:rPr lang="en-US" dirty="0">
                <a:latin typeface="Times New Roman" pitchFamily="18" charset="0"/>
                <a:cs typeface="Times New Roman" pitchFamily="18" charset="0"/>
              </a:rPr>
              <a:t>Visual </a:t>
            </a:r>
            <a:r>
              <a:rPr lang="en-US" dirty="0" err="1">
                <a:latin typeface="Times New Roman" pitchFamily="18" charset="0"/>
                <a:cs typeface="Times New Roman" pitchFamily="18" charset="0"/>
              </a:rPr>
              <a:t>studio.NET</a:t>
            </a:r>
            <a:r>
              <a:rPr lang="en-US" dirty="0">
                <a:latin typeface="Times New Roman" pitchFamily="18" charset="0"/>
                <a:cs typeface="Times New Roman" pitchFamily="18" charset="0"/>
              </a:rPr>
              <a:t> </a:t>
            </a:r>
            <a:r>
              <a:rPr lang="en-US" dirty="0" smtClean="0">
                <a:latin typeface="Times New Roman" pitchFamily="18" charset="0"/>
                <a:cs typeface="Times New Roman" pitchFamily="18" charset="0"/>
              </a:rPr>
              <a:t>IDE</a:t>
            </a:r>
            <a:endParaRPr lang="en-US" dirty="0">
              <a:latin typeface="Times New Roman" pitchFamily="18" charset="0"/>
              <a:cs typeface="Times New Roman" pitchFamily="18" charset="0"/>
            </a:endParaRPr>
          </a:p>
          <a:p>
            <a:pPr lvl="2"/>
            <a:r>
              <a:rPr lang="en-US" dirty="0" err="1">
                <a:latin typeface="Times New Roman" pitchFamily="18" charset="0"/>
                <a:cs typeface="Times New Roman" pitchFamily="18" charset="0"/>
              </a:rPr>
              <a:t>Ngôn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ngữ</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lập</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trình</a:t>
            </a:r>
            <a:r>
              <a:rPr lang="en-US" dirty="0">
                <a:latin typeface="Times New Roman" pitchFamily="18" charset="0"/>
                <a:cs typeface="Times New Roman" pitchFamily="18" charset="0"/>
              </a:rPr>
              <a:t>: C#, VB.NET, J#, XAML…</a:t>
            </a:r>
          </a:p>
          <a:p>
            <a:pPr lvl="1"/>
            <a:r>
              <a:rPr lang="en-US" dirty="0" err="1">
                <a:latin typeface="Times New Roman" pitchFamily="18" charset="0"/>
                <a:cs typeface="Times New Roman" pitchFamily="18" charset="0"/>
              </a:rPr>
              <a:t>Dịch</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vụ</a:t>
            </a:r>
            <a:r>
              <a:rPr lang="en-US" dirty="0">
                <a:latin typeface="Times New Roman" pitchFamily="18" charset="0"/>
                <a:cs typeface="Times New Roman" pitchFamily="18" charset="0"/>
              </a:rPr>
              <a:t> web </a:t>
            </a:r>
            <a:r>
              <a:rPr lang="en-US" dirty="0" err="1">
                <a:latin typeface="Times New Roman" pitchFamily="18" charset="0"/>
                <a:cs typeface="Times New Roman" pitchFamily="18" charset="0"/>
              </a:rPr>
              <a:t>của</a:t>
            </a:r>
            <a:r>
              <a:rPr lang="en-US" dirty="0">
                <a:latin typeface="Times New Roman" pitchFamily="18" charset="0"/>
                <a:cs typeface="Times New Roman" pitchFamily="18" charset="0"/>
              </a:rPr>
              <a:t> .NET</a:t>
            </a:r>
          </a:p>
          <a:p>
            <a:pPr lvl="1"/>
            <a:r>
              <a:rPr lang="en-US" dirty="0">
                <a:latin typeface="Times New Roman" pitchFamily="18" charset="0"/>
                <a:cs typeface="Times New Roman" pitchFamily="18" charset="0"/>
              </a:rPr>
              <a:t>.NET Framework</a:t>
            </a:r>
          </a:p>
        </p:txBody>
      </p:sp>
      <p:sp>
        <p:nvSpPr>
          <p:cNvPr id="6" name="Footer Placeholder 5"/>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53</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.NET Framework</a:t>
            </a:r>
          </a:p>
        </p:txBody>
      </p:sp>
      <p:sp>
        <p:nvSpPr>
          <p:cNvPr id="3" name="Content Placeholder 2"/>
          <p:cNvSpPr>
            <a:spLocks noGrp="1"/>
          </p:cNvSpPr>
          <p:nvPr>
            <p:ph idx="1"/>
          </p:nvPr>
        </p:nvSpPr>
        <p:spPr/>
        <p:txBody>
          <a:bodyPr>
            <a:normAutofit fontScale="92500" lnSpcReduction="10000"/>
          </a:bodyPr>
          <a:lstStyle/>
          <a:p>
            <a:pPr>
              <a:spcAft>
                <a:spcPts val="600"/>
              </a:spcAft>
            </a:pPr>
            <a:r>
              <a:rPr lang="en-US" b="0">
                <a:latin typeface="Times New Roman" pitchFamily="18" charset="0"/>
                <a:cs typeface="Times New Roman" pitchFamily="18" charset="0"/>
              </a:rPr>
              <a:t>Tương tác giữa các thành phần trong và ngoài .NET Framework</a:t>
            </a:r>
          </a:p>
          <a:p>
            <a:pPr>
              <a:spcAft>
                <a:spcPts val="600"/>
              </a:spcAft>
            </a:pPr>
            <a:r>
              <a:rPr lang="en-US" b="0">
                <a:latin typeface="Times New Roman" pitchFamily="18" charset="0"/>
                <a:cs typeface="Times New Roman" pitchFamily="18" charset="0"/>
              </a:rPr>
              <a:t>Common Language Runtime Engine</a:t>
            </a:r>
          </a:p>
          <a:p>
            <a:pPr>
              <a:spcAft>
                <a:spcPts val="600"/>
              </a:spcAft>
            </a:pPr>
            <a:r>
              <a:rPr lang="en-US" b="0">
                <a:latin typeface="Times New Roman" pitchFamily="18" charset="0"/>
                <a:cs typeface="Times New Roman" pitchFamily="18" charset="0"/>
              </a:rPr>
              <a:t>Độc lập ngôn ngữ</a:t>
            </a:r>
          </a:p>
          <a:p>
            <a:pPr>
              <a:spcAft>
                <a:spcPts val="600"/>
              </a:spcAft>
            </a:pPr>
            <a:r>
              <a:rPr lang="en-US" b="0">
                <a:latin typeface="Times New Roman" pitchFamily="18" charset="0"/>
                <a:cs typeface="Times New Roman" pitchFamily="18" charset="0"/>
              </a:rPr>
              <a:t>Thư viện lớp cơ sở</a:t>
            </a:r>
          </a:p>
          <a:p>
            <a:pPr>
              <a:spcAft>
                <a:spcPts val="600"/>
              </a:spcAft>
            </a:pPr>
            <a:r>
              <a:rPr lang="en-US" b="0">
                <a:latin typeface="Times New Roman" pitchFamily="18" charset="0"/>
                <a:cs typeface="Times New Roman" pitchFamily="18" charset="0"/>
              </a:rPr>
              <a:t>Quản lý phiên bản</a:t>
            </a:r>
          </a:p>
          <a:p>
            <a:pPr>
              <a:spcAft>
                <a:spcPts val="600"/>
              </a:spcAft>
            </a:pPr>
            <a:r>
              <a:rPr lang="en-US" b="0">
                <a:latin typeface="Times New Roman" pitchFamily="18" charset="0"/>
                <a:cs typeface="Times New Roman" pitchFamily="18" charset="0"/>
              </a:rPr>
              <a:t>Bảo mật</a:t>
            </a:r>
          </a:p>
          <a:p>
            <a:pPr>
              <a:spcAft>
                <a:spcPts val="600"/>
              </a:spcAft>
            </a:pPr>
            <a:r>
              <a:rPr lang="en-US" b="0">
                <a:latin typeface="Times New Roman" pitchFamily="18" charset="0"/>
                <a:cs typeface="Times New Roman" pitchFamily="18" charset="0"/>
              </a:rPr>
              <a:t>Tính di động (portable)</a:t>
            </a: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54</a:t>
            </a:fld>
            <a:endParaRPr lang="en-US">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Kiến trúc .NET Framework</a:t>
            </a:r>
          </a:p>
        </p:txBody>
      </p:sp>
      <p:sp>
        <p:nvSpPr>
          <p:cNvPr id="3" name="Content Placeholder 2"/>
          <p:cNvSpPr>
            <a:spLocks noGrp="1"/>
          </p:cNvSpPr>
          <p:nvPr>
            <p:ph idx="1"/>
          </p:nvPr>
        </p:nvSpPr>
        <p:spPr/>
        <p:txBody>
          <a:bodyPr/>
          <a:lstStyle/>
          <a:p>
            <a:r>
              <a:rPr lang="en-US" dirty="0">
                <a:latin typeface="Times New Roman" pitchFamily="18" charset="0"/>
                <a:cs typeface="Times New Roman" pitchFamily="18" charset="0"/>
              </a:rPr>
              <a:t>.NET framework </a:t>
            </a:r>
            <a:r>
              <a:rPr lang="en-US" dirty="0" err="1">
                <a:latin typeface="Times New Roman" pitchFamily="18" charset="0"/>
                <a:cs typeface="Times New Roman" pitchFamily="18" charset="0"/>
              </a:rPr>
              <a:t>bao</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gồm</a:t>
            </a:r>
            <a:r>
              <a:rPr lang="en-US" dirty="0">
                <a:latin typeface="Times New Roman" pitchFamily="18" charset="0"/>
                <a:cs typeface="Times New Roman" pitchFamily="18" charset="0"/>
              </a:rPr>
              <a:t> 4 </a:t>
            </a:r>
            <a:r>
              <a:rPr lang="en-US" dirty="0" err="1">
                <a:latin typeface="Times New Roman" pitchFamily="18" charset="0"/>
                <a:cs typeface="Times New Roman" pitchFamily="18" charset="0"/>
              </a:rPr>
              <a:t>thành</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phần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chủ</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yếu</a:t>
            </a:r>
            <a:endParaRPr lang="en-US" dirty="0">
              <a:latin typeface="Times New Roman" pitchFamily="18" charset="0"/>
              <a:cs typeface="Times New Roman" pitchFamily="18" charset="0"/>
            </a:endParaRPr>
          </a:p>
          <a:p>
            <a:pPr lvl="1"/>
            <a:r>
              <a:rPr lang="en-US" dirty="0">
                <a:latin typeface="Times New Roman" pitchFamily="18" charset="0"/>
                <a:cs typeface="Times New Roman" pitchFamily="18" charset="0"/>
              </a:rPr>
              <a:t>Common Language Runtime (CLR)</a:t>
            </a:r>
          </a:p>
          <a:p>
            <a:pPr lvl="1"/>
            <a:r>
              <a:rPr lang="en-US" dirty="0" err="1">
                <a:latin typeface="Times New Roman" pitchFamily="18" charset="0"/>
                <a:cs typeface="Times New Roman" pitchFamily="18" charset="0"/>
              </a:rPr>
              <a:t>Các</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lớp</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cơ</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sở</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của</a:t>
            </a:r>
            <a:r>
              <a:rPr lang="en-US" dirty="0">
                <a:latin typeface="Times New Roman" pitchFamily="18" charset="0"/>
                <a:cs typeface="Times New Roman" pitchFamily="18" charset="0"/>
              </a:rPr>
              <a:t> .NET Framework</a:t>
            </a:r>
          </a:p>
          <a:p>
            <a:pPr lvl="1"/>
            <a:r>
              <a:rPr lang="en-US" dirty="0">
                <a:latin typeface="Times New Roman" pitchFamily="18" charset="0"/>
                <a:cs typeface="Times New Roman" pitchFamily="18" charset="0"/>
              </a:rPr>
              <a:t>Data Management</a:t>
            </a:r>
          </a:p>
          <a:p>
            <a:pPr lvl="1"/>
            <a:r>
              <a:rPr lang="en-US" dirty="0" err="1">
                <a:latin typeface="Times New Roman" pitchFamily="18" charset="0"/>
                <a:cs typeface="Times New Roman" pitchFamily="18" charset="0"/>
              </a:rPr>
              <a:t>Giao</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diện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người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dùng</a:t>
            </a:r>
            <a:endParaRPr lang="en-US" dirty="0">
              <a:solidFill>
                <a:srgbClr val="FFFF99"/>
              </a:solidFill>
              <a:latin typeface="Times New Roman" pitchFamily="18" charset="0"/>
              <a:cs typeface="Times New Roman" pitchFamily="18" charset="0"/>
            </a:endParaRPr>
          </a:p>
          <a:p>
            <a:pPr lvl="1"/>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55</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4850" name="Rectangle 2"/>
          <p:cNvSpPr>
            <a:spLocks noGrp="1" noChangeArrowheads="1"/>
          </p:cNvSpPr>
          <p:nvPr>
            <p:ph type="title"/>
          </p:nvPr>
        </p:nvSpPr>
        <p:spPr>
          <a:xfrm>
            <a:off x="382588" y="228600"/>
            <a:ext cx="8532812" cy="1176338"/>
          </a:xfrm>
        </p:spPr>
        <p:txBody>
          <a:bodyPr>
            <a:normAutofit fontScale="90000"/>
          </a:bodyPr>
          <a:lstStyle/>
          <a:p>
            <a:r>
              <a:rPr lang="en-US"/>
              <a:t>.NET Framework</a:t>
            </a:r>
            <a:br>
              <a:rPr lang="en-US"/>
            </a:br>
            <a:endParaRPr lang="en-US" sz="3100">
              <a:solidFill>
                <a:schemeClr val="hlink"/>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3200" y="875982"/>
            <a:ext cx="4324350" cy="5982018"/>
          </a:xfrm>
          <a:prstGeom prst="rect">
            <a:avLst/>
          </a:prstGeom>
        </p:spPr>
      </p:pic>
    </p:spTree>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CLR</a:t>
            </a:r>
          </a:p>
        </p:txBody>
      </p:sp>
      <p:sp>
        <p:nvSpPr>
          <p:cNvPr id="3" name="Content Placeholder 2"/>
          <p:cNvSpPr>
            <a:spLocks noGrp="1"/>
          </p:cNvSpPr>
          <p:nvPr>
            <p:ph idx="1"/>
          </p:nvPr>
        </p:nvSpPr>
        <p:spPr/>
        <p:txBody>
          <a:bodyPr/>
          <a:lstStyle/>
          <a:p>
            <a:pPr algn="just"/>
            <a:r>
              <a:rPr lang="en-US" b="0">
                <a:solidFill>
                  <a:srgbClr val="FF0000"/>
                </a:solidFill>
                <a:latin typeface="Times New Roman" pitchFamily="18" charset="0"/>
                <a:cs typeface="Times New Roman" pitchFamily="18" charset="0"/>
              </a:rPr>
              <a:t>C</a:t>
            </a:r>
            <a:r>
              <a:rPr lang="en-US" b="0">
                <a:latin typeface="Times New Roman" pitchFamily="18" charset="0"/>
                <a:cs typeface="Times New Roman" pitchFamily="18" charset="0"/>
              </a:rPr>
              <a:t>ommon </a:t>
            </a:r>
            <a:r>
              <a:rPr lang="en-US" b="0">
                <a:solidFill>
                  <a:srgbClr val="FF0000"/>
                </a:solidFill>
                <a:latin typeface="Times New Roman" pitchFamily="18" charset="0"/>
                <a:cs typeface="Times New Roman" pitchFamily="18" charset="0"/>
              </a:rPr>
              <a:t>L</a:t>
            </a:r>
            <a:r>
              <a:rPr lang="en-US" b="0">
                <a:latin typeface="Times New Roman" pitchFamily="18" charset="0"/>
                <a:cs typeface="Times New Roman" pitchFamily="18" charset="0"/>
              </a:rPr>
              <a:t>anguage </a:t>
            </a:r>
            <a:r>
              <a:rPr lang="en-US" b="0">
                <a:solidFill>
                  <a:srgbClr val="FF0000"/>
                </a:solidFill>
                <a:latin typeface="Times New Roman" pitchFamily="18" charset="0"/>
                <a:cs typeface="Times New Roman" pitchFamily="18" charset="0"/>
              </a:rPr>
              <a:t>R</a:t>
            </a:r>
            <a:r>
              <a:rPr lang="en-US" b="0">
                <a:latin typeface="Times New Roman" pitchFamily="18" charset="0"/>
                <a:cs typeface="Times New Roman" pitchFamily="18" charset="0"/>
              </a:rPr>
              <a:t>untime là môi trường để cho tất cả các ứng dụng viết trên .NET chạy</a:t>
            </a:r>
          </a:p>
          <a:p>
            <a:pPr algn="just"/>
            <a:r>
              <a:rPr lang="en-US" b="0">
                <a:latin typeface="Times New Roman" pitchFamily="18" charset="0"/>
                <a:cs typeface="Times New Roman" pitchFamily="18" charset="0"/>
              </a:rPr>
              <a:t>CLR hỗ trợ nhiều ngôn ngữ và cung cấp các công cụ dùng chung cho các ngôn ngữ lập trình khác nhau, giúp cho việc tương tác qua lại giữa các ngôn ngữ lập trình khác nhau dễ dàng hơn</a:t>
            </a: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57</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Đặc điểm của CLR</a:t>
            </a:r>
          </a:p>
        </p:txBody>
      </p:sp>
      <p:sp>
        <p:nvSpPr>
          <p:cNvPr id="3" name="Content Placeholder 2"/>
          <p:cNvSpPr>
            <a:spLocks noGrp="1"/>
          </p:cNvSpPr>
          <p:nvPr>
            <p:ph idx="1"/>
          </p:nvPr>
        </p:nvSpPr>
        <p:spPr/>
        <p:txBody>
          <a:bodyPr/>
          <a:lstStyle/>
          <a:p>
            <a:pPr algn="just">
              <a:spcAft>
                <a:spcPts val="600"/>
              </a:spcAft>
            </a:pPr>
            <a:r>
              <a:rPr lang="en-US" b="0" dirty="0" err="1">
                <a:latin typeface="Times New Roman" pitchFamily="18" charset="0"/>
                <a:cs typeface="Times New Roman" pitchFamily="18" charset="0"/>
              </a:rPr>
              <a:t>Tự</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động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quản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lý</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bộ</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nhớ</a:t>
            </a:r>
            <a:endParaRPr lang="en-US" b="0" dirty="0">
              <a:latin typeface="Times New Roman" pitchFamily="18" charset="0"/>
              <a:cs typeface="Times New Roman" pitchFamily="18" charset="0"/>
            </a:endParaRPr>
          </a:p>
          <a:p>
            <a:pPr algn="just">
              <a:spcAft>
                <a:spcPts val="600"/>
              </a:spcAft>
            </a:pPr>
            <a:r>
              <a:rPr lang="en-US" b="0" dirty="0" err="1">
                <a:latin typeface="Times New Roman" pitchFamily="18" charset="0"/>
                <a:cs typeface="Times New Roman" pitchFamily="18" charset="0"/>
              </a:rPr>
              <a:t>Hệ</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thống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kiểu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dữ</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liệu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chung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giữa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ngôn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ngữ</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lập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trình</a:t>
            </a:r>
            <a:endParaRPr lang="en-US" b="0" dirty="0">
              <a:latin typeface="Times New Roman" pitchFamily="18" charset="0"/>
              <a:cs typeface="Times New Roman" pitchFamily="18" charset="0"/>
            </a:endParaRPr>
          </a:p>
          <a:p>
            <a:pPr algn="just">
              <a:spcAft>
                <a:spcPts val="600"/>
              </a:spcAft>
            </a:pPr>
            <a:r>
              <a:rPr lang="en-US" b="0" dirty="0" err="1">
                <a:latin typeface="Times New Roman" pitchFamily="18" charset="0"/>
                <a:cs typeface="Times New Roman" pitchFamily="18" charset="0"/>
              </a:rPr>
              <a:t>Tính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tương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giữa</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ngôn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ngữ</a:t>
            </a:r>
            <a:endParaRPr lang="en-US" b="0" dirty="0">
              <a:latin typeface="Times New Roman" pitchFamily="18" charset="0"/>
              <a:cs typeface="Times New Roman" pitchFamily="18" charset="0"/>
            </a:endParaRPr>
          </a:p>
          <a:p>
            <a:pPr algn="just">
              <a:spcAft>
                <a:spcPts val="600"/>
              </a:spcAft>
            </a:pPr>
            <a:r>
              <a:rPr lang="en-US" b="0" dirty="0" err="1">
                <a:latin typeface="Times New Roman" pitchFamily="18" charset="0"/>
                <a:cs typeface="Times New Roman" pitchFamily="18" charset="0"/>
              </a:rPr>
              <a:t>Độc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lập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với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cấu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trúc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phần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bên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dưới</a:t>
            </a:r>
            <a:endParaRPr lang="en-US" b="0" dirty="0">
              <a:latin typeface="Times New Roman" pitchFamily="18" charset="0"/>
              <a:cs typeface="Times New Roman" pitchFamily="18" charset="0"/>
            </a:endParaRPr>
          </a:p>
          <a:p>
            <a:pPr algn="just">
              <a:spcAft>
                <a:spcPts val="600"/>
              </a:spcAft>
            </a:pPr>
            <a:r>
              <a:rPr lang="en-US" b="0" dirty="0" err="1">
                <a:latin typeface="Times New Roman" pitchFamily="18" charset="0"/>
                <a:cs typeface="Times New Roman" pitchFamily="18" charset="0"/>
              </a:rPr>
              <a:t>Cơ</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chế</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bảo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mật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hệ</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thống</a:t>
            </a:r>
            <a:endParaRPr lang="en-US" b="0" dirty="0">
              <a:latin typeface="Times New Roman" pitchFamily="18" charset="0"/>
              <a:cs typeface="Times New Roman" pitchFamily="18" charset="0"/>
            </a:endParaRPr>
          </a:p>
          <a:p>
            <a:pPr algn="just">
              <a:spcAft>
                <a:spcPts val="600"/>
              </a:spcAft>
            </a:pPr>
            <a:r>
              <a:rPr lang="en-US" b="0" dirty="0">
                <a:latin typeface="Times New Roman" pitchFamily="18" charset="0"/>
                <a:cs typeface="Times New Roman" pitchFamily="18" charset="0"/>
              </a:rPr>
              <a:t>An </a:t>
            </a:r>
            <a:r>
              <a:rPr lang="en-US" b="0" dirty="0" err="1">
                <a:latin typeface="Times New Roman" pitchFamily="18" charset="0"/>
                <a:cs typeface="Times New Roman" pitchFamily="18" charset="0"/>
              </a:rPr>
              <a:t>toàn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kiểu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dữ</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liệu</a:t>
            </a:r>
            <a:endParaRPr lang="en-US" b="0" dirty="0">
              <a:latin typeface="Times New Roman" pitchFamily="18" charset="0"/>
              <a:cs typeface="Times New Roman" pitchFamily="18" charset="0"/>
            </a:endParaRPr>
          </a:p>
          <a:p>
            <a:pPr>
              <a:spcAft>
                <a:spcPts val="600"/>
              </a:spcAft>
              <a:buNone/>
            </a:pPr>
            <a:endParaRPr lang="en-US" dirty="0">
              <a:latin typeface="Times New Roman" pitchFamily="18" charset="0"/>
              <a:cs typeface="Times New Roman" pitchFamily="18" charset="0"/>
            </a:endParaRPr>
          </a:p>
          <a:p>
            <a:pPr>
              <a:spcAft>
                <a:spcPts val="600"/>
              </a:spcAft>
            </a:pP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58</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t>CLR</a:t>
            </a:r>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59</a:t>
            </a:fld>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0800" y="1329906"/>
            <a:ext cx="5944095" cy="5060950"/>
          </a:xfrm>
          <a:prstGeom prst="rect">
            <a:avLst/>
          </a:prstGeom>
        </p:spPr>
      </p:pic>
      <p:sp>
        <p:nvSpPr>
          <p:cNvPr id="4" name="TextBox 3"/>
          <p:cNvSpPr txBox="1"/>
          <p:nvPr/>
        </p:nvSpPr>
        <p:spPr>
          <a:xfrm>
            <a:off x="5486400" y="5879068"/>
            <a:ext cx="152400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Native Code</a:t>
            </a:r>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Lịch sử Windows</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748665873"/>
              </p:ext>
            </p:extLst>
          </p:nvPr>
        </p:nvGraphicFramePr>
        <p:xfrm>
          <a:off x="76200" y="1424591"/>
          <a:ext cx="9067800" cy="2984701"/>
        </p:xfrm>
        <a:graphic>
          <a:graphicData uri="http://schemas.openxmlformats.org/drawingml/2006/table">
            <a:tbl>
              <a:tblPr>
                <a:tableStyleId>{125E5076-3810-47DD-B79F-674D7AD40C01}</a:tableStyleId>
              </a:tblPr>
              <a:tblGrid>
                <a:gridCol w="1563849">
                  <a:extLst>
                    <a:ext uri="{9D8B030D-6E8A-4147-A177-3AD203B41FA5}">
                      <a16:colId xmlns:a16="http://schemas.microsoft.com/office/drawing/2014/main" xmlns="" val="20000"/>
                    </a:ext>
                  </a:extLst>
                </a:gridCol>
                <a:gridCol w="1071993">
                  <a:extLst>
                    <a:ext uri="{9D8B030D-6E8A-4147-A177-3AD203B41FA5}">
                      <a16:colId xmlns:a16="http://schemas.microsoft.com/office/drawing/2014/main" xmlns="" val="20001"/>
                    </a:ext>
                  </a:extLst>
                </a:gridCol>
                <a:gridCol w="1071993">
                  <a:extLst>
                    <a:ext uri="{9D8B030D-6E8A-4147-A177-3AD203B41FA5}">
                      <a16:colId xmlns:a16="http://schemas.microsoft.com/office/drawing/2014/main" xmlns="" val="20002"/>
                    </a:ext>
                  </a:extLst>
                </a:gridCol>
                <a:gridCol w="1071993">
                  <a:extLst>
                    <a:ext uri="{9D8B030D-6E8A-4147-A177-3AD203B41FA5}">
                      <a16:colId xmlns:a16="http://schemas.microsoft.com/office/drawing/2014/main" xmlns="" val="20003"/>
                    </a:ext>
                  </a:extLst>
                </a:gridCol>
                <a:gridCol w="1071993">
                  <a:extLst>
                    <a:ext uri="{9D8B030D-6E8A-4147-A177-3AD203B41FA5}">
                      <a16:colId xmlns:a16="http://schemas.microsoft.com/office/drawing/2014/main" xmlns="" val="20004"/>
                    </a:ext>
                  </a:extLst>
                </a:gridCol>
                <a:gridCol w="1071993">
                  <a:extLst>
                    <a:ext uri="{9D8B030D-6E8A-4147-A177-3AD203B41FA5}">
                      <a16:colId xmlns:a16="http://schemas.microsoft.com/office/drawing/2014/main" xmlns="" val="20005"/>
                    </a:ext>
                  </a:extLst>
                </a:gridCol>
                <a:gridCol w="1071993">
                  <a:extLst>
                    <a:ext uri="{9D8B030D-6E8A-4147-A177-3AD203B41FA5}">
                      <a16:colId xmlns:a16="http://schemas.microsoft.com/office/drawing/2014/main" xmlns="" val="20006"/>
                    </a:ext>
                  </a:extLst>
                </a:gridCol>
                <a:gridCol w="1071993">
                  <a:extLst>
                    <a:ext uri="{9D8B030D-6E8A-4147-A177-3AD203B41FA5}">
                      <a16:colId xmlns:a16="http://schemas.microsoft.com/office/drawing/2014/main" xmlns="" val="20007"/>
                    </a:ext>
                  </a:extLst>
                </a:gridCol>
              </a:tblGrid>
              <a:tr h="217011">
                <a:tc>
                  <a:txBody>
                    <a:bodyPr/>
                    <a:lstStyle/>
                    <a:p>
                      <a:pPr algn="ctr" fontAlgn="b"/>
                      <a:endParaRPr lang="en-US" sz="1400" b="0"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b="1" i="0" u="none" strike="noStrike" dirty="0">
                          <a:solidFill>
                            <a:schemeClr val="bg1"/>
                          </a:solidFill>
                          <a:latin typeface="+mn-lt"/>
                        </a:rPr>
                        <a:t>2012</a:t>
                      </a:r>
                      <a:endParaRPr lang="en-US" sz="1600" b="1"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b="1" u="none" strike="noStrike" dirty="0">
                          <a:solidFill>
                            <a:schemeClr val="bg1"/>
                          </a:solidFill>
                        </a:rPr>
                        <a:t>2013</a:t>
                      </a:r>
                      <a:endParaRPr lang="en-US" sz="1600" b="1"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800" b="0" i="0" kern="1200" dirty="0">
                          <a:solidFill>
                            <a:schemeClr val="lt1"/>
                          </a:solidFill>
                          <a:effectLst/>
                          <a:latin typeface="+mn-lt"/>
                          <a:ea typeface="+mn-ea"/>
                          <a:cs typeface="+mn-cs"/>
                        </a:rPr>
                        <a:t>2014</a:t>
                      </a:r>
                      <a:endParaRPr lang="en-US" sz="1600" b="1"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b="1" i="0" u="none" strike="noStrike" dirty="0">
                          <a:solidFill>
                            <a:schemeClr val="bg1"/>
                          </a:solidFill>
                          <a:latin typeface="Calibri"/>
                        </a:rPr>
                        <a:t>2015</a:t>
                      </a: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600" b="1"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600" b="1"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600" b="1"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900599">
                <a:tc>
                  <a:txBody>
                    <a:bodyPr/>
                    <a:lstStyle/>
                    <a:p>
                      <a:pPr algn="l" fontAlgn="b"/>
                      <a:r>
                        <a:rPr lang="en-US" sz="1600" b="1" u="none" strike="noStrike">
                          <a:solidFill>
                            <a:schemeClr val="bg1"/>
                          </a:solidFill>
                        </a:rPr>
                        <a:t>Windows Desktop</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dirty="0">
                          <a:solidFill>
                            <a:schemeClr val="bg1"/>
                          </a:solidFill>
                        </a:rPr>
                        <a:t>Windows 8</a:t>
                      </a:r>
                      <a:endParaRPr lang="en-US" sz="1400" b="0"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u="none" strike="noStrike" dirty="0">
                          <a:solidFill>
                            <a:schemeClr val="bg1"/>
                          </a:solidFill>
                        </a:rPr>
                        <a:t>Windows</a:t>
                      </a:r>
                      <a:r>
                        <a:rPr lang="en-US" sz="1400" u="none" strike="noStrike" baseline="0" dirty="0">
                          <a:solidFill>
                            <a:schemeClr val="bg1"/>
                          </a:solidFill>
                        </a:rPr>
                        <a:t> 8.1</a:t>
                      </a:r>
                      <a:endParaRPr lang="en-US" sz="1400" b="0"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Windows 10</a:t>
                      </a: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1"/>
                  </a:ext>
                </a:extLst>
              </a:tr>
              <a:tr h="900599">
                <a:tc>
                  <a:txBody>
                    <a:bodyPr/>
                    <a:lstStyle/>
                    <a:p>
                      <a:pPr algn="l" fontAlgn="b"/>
                      <a:r>
                        <a:rPr lang="en-US" sz="1600" b="1" u="none" strike="noStrike">
                          <a:solidFill>
                            <a:schemeClr val="bg1"/>
                          </a:solidFill>
                        </a:rPr>
                        <a:t>Windows Server</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Windows Server 2012 </a:t>
                      </a: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Windows Server 2012 R2</a:t>
                      </a: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2"/>
                  </a:ext>
                </a:extLst>
              </a:tr>
              <a:tr h="900599">
                <a:tc>
                  <a:txBody>
                    <a:bodyPr/>
                    <a:lstStyle/>
                    <a:p>
                      <a:pPr algn="l" fontAlgn="b"/>
                      <a:r>
                        <a:rPr lang="en-US" sz="1600" b="1" u="none" strike="noStrike">
                          <a:solidFill>
                            <a:schemeClr val="bg1"/>
                          </a:solidFill>
                        </a:rPr>
                        <a:t>Windows Cloud</a:t>
                      </a:r>
                      <a:endParaRPr lang="en-US" sz="1600" b="1"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400" b="0" i="0" kern="1200" dirty="0">
                          <a:solidFill>
                            <a:schemeClr val="lt1"/>
                          </a:solidFill>
                          <a:effectLst/>
                          <a:latin typeface="+mn-lt"/>
                          <a:ea typeface="+mn-ea"/>
                          <a:cs typeface="+mn-cs"/>
                        </a:rPr>
                        <a:t>Microsoft Azure</a:t>
                      </a:r>
                      <a:endParaRPr lang="en-US" sz="1400" b="0"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US" sz="1400" b="0" i="0" u="none" strike="noStrike" dirty="0">
                        <a:solidFill>
                          <a:schemeClr val="bg1"/>
                        </a:solidFill>
                        <a:latin typeface="Calibri"/>
                      </a:endParaRPr>
                    </a:p>
                  </a:txBody>
                  <a:tcPr marL="8584" marR="8584" marT="858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3"/>
                  </a:ext>
                </a:extLst>
              </a:tr>
            </a:tbl>
          </a:graphicData>
        </a:graphic>
      </p:graphicFrame>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6</a:t>
            </a:fld>
            <a:endParaRPr lang="en-US"/>
          </a:p>
        </p:txBody>
      </p:sp>
    </p:spTree>
    <p:extLst>
      <p:ext uri="{BB962C8B-B14F-4D97-AF65-F5344CB8AC3E}">
        <p14:creationId xmlns:p14="http://schemas.microsoft.com/office/powerpoint/2010/main" val="27203113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Quá trình biên dịch</a:t>
            </a: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60</a:t>
            </a:fld>
            <a:endParaRPr lang="en-US">
              <a:latin typeface="Times New Roman" pitchFamily="18" charset="0"/>
              <a:cs typeface="Times New Roman" pitchFamily="18" charset="0"/>
            </a:endParaRPr>
          </a:p>
        </p:txBody>
      </p:sp>
      <p:pic>
        <p:nvPicPr>
          <p:cNvPr id="7" name="Picture 3" descr="dev machine2"/>
          <p:cNvPicPr>
            <a:picLocks noChangeAspect="1" noChangeArrowheads="1"/>
          </p:cNvPicPr>
          <p:nvPr/>
        </p:nvPicPr>
        <p:blipFill>
          <a:blip r:embed="rId2"/>
          <a:srcRect/>
          <a:stretch>
            <a:fillRect/>
          </a:stretch>
        </p:blipFill>
        <p:spPr bwMode="auto">
          <a:xfrm>
            <a:off x="1643042" y="1571612"/>
            <a:ext cx="4809044" cy="4643470"/>
          </a:xfrm>
          <a:prstGeom prst="rect">
            <a:avLst/>
          </a:prstGeom>
          <a:noFill/>
        </p:spPr>
      </p:pic>
    </p:spTree>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3714" name="AutoShape 2"/>
          <p:cNvSpPr>
            <a:spLocks noChangeArrowheads="1"/>
          </p:cNvSpPr>
          <p:nvPr/>
        </p:nvSpPr>
        <p:spPr bwMode="auto">
          <a:xfrm>
            <a:off x="1835150" y="1712913"/>
            <a:ext cx="990600" cy="304800"/>
          </a:xfrm>
          <a:prstGeom prst="roundRect">
            <a:avLst>
              <a:gd name="adj" fmla="val 0"/>
            </a:avLst>
          </a:prstGeom>
          <a:gradFill rotWithShape="0">
            <a:gsLst>
              <a:gs pos="0">
                <a:schemeClr val="accent2"/>
              </a:gs>
              <a:gs pos="100000">
                <a:schemeClr val="accent2">
                  <a:gamma/>
                  <a:shade val="46275"/>
                  <a:invGamma/>
                </a:schemeClr>
              </a:gs>
            </a:gsLst>
            <a:lin ang="5400000" scaled="1"/>
          </a:gradFill>
          <a:ln w="12700">
            <a:round/>
            <a:headEnd type="none" w="sm" len="sm"/>
            <a:tailEnd type="none" w="sm" len="sm"/>
          </a:ln>
          <a:effectLst/>
          <a:scene3d>
            <a:camera prst="legacyObliqueTopRight"/>
            <a:lightRig rig="legacyFlat3" dir="b"/>
          </a:scene3d>
          <a:sp3d extrusionH="430200" prstMaterial="legacyMatte">
            <a:bevelT w="13500" h="13500" prst="angle"/>
            <a:bevelB w="13500" h="13500" prst="angle"/>
            <a:extrusionClr>
              <a:schemeClr val="accent2"/>
            </a:extrusionClr>
          </a:sp3d>
        </p:spPr>
        <p:txBody>
          <a:bodyPr wrap="none" anchor="ctr">
            <a:flatTx/>
          </a:bodyPr>
          <a:lstStyle/>
          <a:p>
            <a:pPr algn="ctr"/>
            <a:r>
              <a:rPr lang="en-US" sz="1600">
                <a:effectLst>
                  <a:outerShdw blurRad="38100" dist="38100" dir="2700000" algn="tl">
                    <a:srgbClr val="000000"/>
                  </a:outerShdw>
                </a:effectLst>
              </a:rPr>
              <a:t>VB</a:t>
            </a:r>
          </a:p>
        </p:txBody>
      </p:sp>
      <p:sp>
        <p:nvSpPr>
          <p:cNvPr id="1523715" name="Text Box 3"/>
          <p:cNvSpPr txBox="1">
            <a:spLocks noChangeArrowheads="1"/>
          </p:cNvSpPr>
          <p:nvPr/>
        </p:nvSpPr>
        <p:spPr bwMode="auto">
          <a:xfrm>
            <a:off x="463550" y="1560513"/>
            <a:ext cx="1295400" cy="701675"/>
          </a:xfrm>
          <a:prstGeom prst="rect">
            <a:avLst/>
          </a:prstGeom>
          <a:noFill/>
          <a:ln w="9525">
            <a:noFill/>
            <a:miter lim="800000"/>
            <a:headEnd/>
            <a:tailEnd/>
          </a:ln>
          <a:effectLst/>
        </p:spPr>
        <p:txBody>
          <a:bodyPr>
            <a:spAutoFit/>
          </a:bodyPr>
          <a:lstStyle/>
          <a:p>
            <a:r>
              <a:rPr lang="en-GB" sz="2000">
                <a:effectLst>
                  <a:outerShdw blurRad="38100" dist="38100" dir="2700000" algn="tl">
                    <a:srgbClr val="000000"/>
                  </a:outerShdw>
                </a:effectLst>
              </a:rPr>
              <a:t>Source code</a:t>
            </a:r>
          </a:p>
        </p:txBody>
      </p:sp>
      <p:sp>
        <p:nvSpPr>
          <p:cNvPr id="1523716" name="AutoShape 4"/>
          <p:cNvSpPr>
            <a:spLocks noChangeArrowheads="1"/>
          </p:cNvSpPr>
          <p:nvPr/>
        </p:nvSpPr>
        <p:spPr bwMode="auto">
          <a:xfrm>
            <a:off x="1835150" y="2246313"/>
            <a:ext cx="990600" cy="228600"/>
          </a:xfrm>
          <a:prstGeom prst="roundRect">
            <a:avLst>
              <a:gd name="adj" fmla="val 0"/>
            </a:avLst>
          </a:prstGeom>
          <a:gradFill rotWithShape="0">
            <a:gsLst>
              <a:gs pos="0">
                <a:schemeClr val="hlink"/>
              </a:gs>
              <a:gs pos="100000">
                <a:schemeClr val="hlink">
                  <a:gamma/>
                  <a:shade val="46275"/>
                  <a:invGamma/>
                </a:schemeClr>
              </a:gs>
            </a:gsLst>
            <a:lin ang="5400000" scaled="1"/>
          </a:gradFill>
          <a:ln w="12700">
            <a:round/>
            <a:headEnd type="none" w="sm" len="sm"/>
            <a:tailEnd type="none" w="sm" len="sm"/>
          </a:ln>
          <a:effectLst/>
          <a:scene3d>
            <a:camera prst="legacyObliqueTopRight"/>
            <a:lightRig rig="legacyFlat3" dir="b"/>
          </a:scene3d>
          <a:sp3d extrusionH="430200" prstMaterial="legacyMatte">
            <a:bevelT w="13500" h="13500" prst="angle"/>
            <a:bevelB w="13500" h="13500" prst="angle"/>
            <a:extrusionClr>
              <a:schemeClr val="hlink"/>
            </a:extrusionClr>
          </a:sp3d>
        </p:spPr>
        <p:txBody>
          <a:bodyPr wrap="none" anchor="ctr">
            <a:flatTx/>
          </a:bodyPr>
          <a:lstStyle/>
          <a:p>
            <a:pPr algn="ctr"/>
            <a:r>
              <a:rPr lang="en-US" sz="1600">
                <a:effectLst>
                  <a:outerShdw blurRad="38100" dist="38100" dir="2700000" algn="tl">
                    <a:srgbClr val="000000"/>
                  </a:outerShdw>
                </a:effectLst>
              </a:rPr>
              <a:t>Compiler</a:t>
            </a:r>
          </a:p>
        </p:txBody>
      </p:sp>
      <p:sp>
        <p:nvSpPr>
          <p:cNvPr id="1523717" name="AutoShape 5"/>
          <p:cNvSpPr>
            <a:spLocks noChangeArrowheads="1"/>
          </p:cNvSpPr>
          <p:nvPr/>
        </p:nvSpPr>
        <p:spPr bwMode="auto">
          <a:xfrm>
            <a:off x="5187950" y="1712913"/>
            <a:ext cx="990600" cy="304800"/>
          </a:xfrm>
          <a:prstGeom prst="roundRect">
            <a:avLst>
              <a:gd name="adj" fmla="val 0"/>
            </a:avLst>
          </a:prstGeom>
          <a:gradFill rotWithShape="0">
            <a:gsLst>
              <a:gs pos="0">
                <a:schemeClr val="accent2"/>
              </a:gs>
              <a:gs pos="100000">
                <a:schemeClr val="accent2">
                  <a:gamma/>
                  <a:shade val="46275"/>
                  <a:invGamma/>
                </a:schemeClr>
              </a:gs>
            </a:gsLst>
            <a:lin ang="5400000" scaled="1"/>
          </a:gradFill>
          <a:ln w="12700">
            <a:round/>
            <a:headEnd type="none" w="sm" len="sm"/>
            <a:tailEnd type="none" w="sm" len="sm"/>
          </a:ln>
          <a:effectLst/>
          <a:scene3d>
            <a:camera prst="legacyObliqueTopRight"/>
            <a:lightRig rig="legacyFlat3" dir="b"/>
          </a:scene3d>
          <a:sp3d extrusionH="430200" prstMaterial="legacyMatte">
            <a:bevelT w="13500" h="13500" prst="angle"/>
            <a:bevelB w="13500" h="13500" prst="angle"/>
            <a:extrusionClr>
              <a:schemeClr val="accent2"/>
            </a:extrusionClr>
          </a:sp3d>
        </p:spPr>
        <p:txBody>
          <a:bodyPr wrap="none" anchor="ctr">
            <a:flatTx/>
          </a:bodyPr>
          <a:lstStyle/>
          <a:p>
            <a:pPr algn="ctr"/>
            <a:r>
              <a:rPr lang="en-US" sz="1600">
                <a:effectLst>
                  <a:outerShdw blurRad="38100" dist="38100" dir="2700000" algn="tl">
                    <a:srgbClr val="000000"/>
                  </a:outerShdw>
                </a:effectLst>
              </a:rPr>
              <a:t>C++</a:t>
            </a:r>
          </a:p>
        </p:txBody>
      </p:sp>
      <p:sp>
        <p:nvSpPr>
          <p:cNvPr id="1523718" name="AutoShape 6"/>
          <p:cNvSpPr>
            <a:spLocks noChangeArrowheads="1"/>
          </p:cNvSpPr>
          <p:nvPr/>
        </p:nvSpPr>
        <p:spPr bwMode="auto">
          <a:xfrm>
            <a:off x="3511550" y="1712913"/>
            <a:ext cx="990600" cy="304800"/>
          </a:xfrm>
          <a:prstGeom prst="roundRect">
            <a:avLst>
              <a:gd name="adj" fmla="val 0"/>
            </a:avLst>
          </a:prstGeom>
          <a:gradFill rotWithShape="0">
            <a:gsLst>
              <a:gs pos="0">
                <a:schemeClr val="accent2"/>
              </a:gs>
              <a:gs pos="100000">
                <a:schemeClr val="accent2">
                  <a:gamma/>
                  <a:shade val="46275"/>
                  <a:invGamma/>
                </a:schemeClr>
              </a:gs>
            </a:gsLst>
            <a:lin ang="5400000" scaled="1"/>
          </a:gradFill>
          <a:ln w="12700">
            <a:round/>
            <a:headEnd type="none" w="sm" len="sm"/>
            <a:tailEnd type="none" w="sm" len="sm"/>
          </a:ln>
          <a:effectLst/>
          <a:scene3d>
            <a:camera prst="legacyObliqueTopRight"/>
            <a:lightRig rig="legacyFlat3" dir="b"/>
          </a:scene3d>
          <a:sp3d extrusionH="430200" prstMaterial="legacyMatte">
            <a:bevelT w="13500" h="13500" prst="angle"/>
            <a:bevelB w="13500" h="13500" prst="angle"/>
            <a:extrusionClr>
              <a:schemeClr val="accent2"/>
            </a:extrusionClr>
          </a:sp3d>
        </p:spPr>
        <p:txBody>
          <a:bodyPr wrap="none" anchor="ctr">
            <a:flatTx/>
          </a:bodyPr>
          <a:lstStyle/>
          <a:p>
            <a:pPr algn="ctr"/>
            <a:r>
              <a:rPr lang="en-US" sz="1600">
                <a:effectLst>
                  <a:outerShdw blurRad="38100" dist="38100" dir="2700000" algn="tl">
                    <a:srgbClr val="000000"/>
                  </a:outerShdw>
                </a:effectLst>
              </a:rPr>
              <a:t>C#</a:t>
            </a:r>
          </a:p>
        </p:txBody>
      </p:sp>
      <p:sp>
        <p:nvSpPr>
          <p:cNvPr id="1523719" name="AutoShape 7"/>
          <p:cNvSpPr>
            <a:spLocks noChangeArrowheads="1"/>
          </p:cNvSpPr>
          <p:nvPr/>
        </p:nvSpPr>
        <p:spPr bwMode="auto">
          <a:xfrm>
            <a:off x="5187950" y="2246313"/>
            <a:ext cx="990600" cy="228600"/>
          </a:xfrm>
          <a:prstGeom prst="roundRect">
            <a:avLst>
              <a:gd name="adj" fmla="val 0"/>
            </a:avLst>
          </a:prstGeom>
          <a:gradFill rotWithShape="0">
            <a:gsLst>
              <a:gs pos="0">
                <a:schemeClr val="hlink"/>
              </a:gs>
              <a:gs pos="100000">
                <a:schemeClr val="hlink">
                  <a:gamma/>
                  <a:shade val="46275"/>
                  <a:invGamma/>
                </a:schemeClr>
              </a:gs>
            </a:gsLst>
            <a:lin ang="5400000" scaled="1"/>
          </a:gradFill>
          <a:ln w="12700">
            <a:round/>
            <a:headEnd type="none" w="sm" len="sm"/>
            <a:tailEnd type="none" w="sm" len="sm"/>
          </a:ln>
          <a:effectLst/>
          <a:scene3d>
            <a:camera prst="legacyObliqueTopRight"/>
            <a:lightRig rig="legacyFlat3" dir="b"/>
          </a:scene3d>
          <a:sp3d extrusionH="430200" prstMaterial="legacyMatte">
            <a:bevelT w="13500" h="13500" prst="angle"/>
            <a:bevelB w="13500" h="13500" prst="angle"/>
            <a:extrusionClr>
              <a:schemeClr val="hlink"/>
            </a:extrusionClr>
          </a:sp3d>
        </p:spPr>
        <p:txBody>
          <a:bodyPr wrap="none" anchor="ctr">
            <a:flatTx/>
          </a:bodyPr>
          <a:lstStyle/>
          <a:p>
            <a:pPr algn="ctr"/>
            <a:r>
              <a:rPr lang="en-US" sz="1600">
                <a:effectLst>
                  <a:outerShdw blurRad="38100" dist="38100" dir="2700000" algn="tl">
                    <a:srgbClr val="000000"/>
                  </a:outerShdw>
                </a:effectLst>
              </a:rPr>
              <a:t>Compiler</a:t>
            </a:r>
          </a:p>
        </p:txBody>
      </p:sp>
      <p:sp>
        <p:nvSpPr>
          <p:cNvPr id="1523720" name="AutoShape 8"/>
          <p:cNvSpPr>
            <a:spLocks noChangeArrowheads="1"/>
          </p:cNvSpPr>
          <p:nvPr/>
        </p:nvSpPr>
        <p:spPr bwMode="auto">
          <a:xfrm>
            <a:off x="3511550" y="2246313"/>
            <a:ext cx="990600" cy="228600"/>
          </a:xfrm>
          <a:prstGeom prst="roundRect">
            <a:avLst>
              <a:gd name="adj" fmla="val 0"/>
            </a:avLst>
          </a:prstGeom>
          <a:gradFill rotWithShape="0">
            <a:gsLst>
              <a:gs pos="0">
                <a:schemeClr val="hlink"/>
              </a:gs>
              <a:gs pos="100000">
                <a:schemeClr val="hlink">
                  <a:gamma/>
                  <a:shade val="46275"/>
                  <a:invGamma/>
                </a:schemeClr>
              </a:gs>
            </a:gsLst>
            <a:lin ang="5400000" scaled="1"/>
          </a:gradFill>
          <a:ln w="12700">
            <a:round/>
            <a:headEnd type="none" w="sm" len="sm"/>
            <a:tailEnd type="none" w="sm" len="sm"/>
          </a:ln>
          <a:effectLst/>
          <a:scene3d>
            <a:camera prst="legacyObliqueTopRight"/>
            <a:lightRig rig="legacyFlat3" dir="b"/>
          </a:scene3d>
          <a:sp3d extrusionH="430200" prstMaterial="legacyMatte">
            <a:bevelT w="13500" h="13500" prst="angle"/>
            <a:bevelB w="13500" h="13500" prst="angle"/>
            <a:extrusionClr>
              <a:schemeClr val="hlink"/>
            </a:extrusionClr>
          </a:sp3d>
        </p:spPr>
        <p:txBody>
          <a:bodyPr wrap="none" anchor="ctr">
            <a:flatTx/>
          </a:bodyPr>
          <a:lstStyle/>
          <a:p>
            <a:pPr algn="ctr"/>
            <a:r>
              <a:rPr lang="en-US" sz="1600">
                <a:effectLst>
                  <a:outerShdw blurRad="38100" dist="38100" dir="2700000" algn="tl">
                    <a:srgbClr val="000000"/>
                  </a:outerShdw>
                </a:effectLst>
              </a:rPr>
              <a:t>Compiler</a:t>
            </a:r>
          </a:p>
        </p:txBody>
      </p:sp>
      <p:sp>
        <p:nvSpPr>
          <p:cNvPr id="1523721" name="AutoShape 9"/>
          <p:cNvSpPr>
            <a:spLocks noChangeArrowheads="1"/>
          </p:cNvSpPr>
          <p:nvPr/>
        </p:nvSpPr>
        <p:spPr bwMode="auto">
          <a:xfrm>
            <a:off x="3511550" y="2855913"/>
            <a:ext cx="990600" cy="457200"/>
          </a:xfrm>
          <a:prstGeom prst="roundRect">
            <a:avLst>
              <a:gd name="adj" fmla="val 0"/>
            </a:avLst>
          </a:prstGeom>
          <a:gradFill rotWithShape="0">
            <a:gsLst>
              <a:gs pos="0">
                <a:schemeClr val="tx2"/>
              </a:gs>
              <a:gs pos="100000">
                <a:schemeClr val="tx2">
                  <a:gamma/>
                  <a:shade val="46275"/>
                  <a:invGamma/>
                </a:schemeClr>
              </a:gs>
            </a:gsLst>
            <a:lin ang="5400000" scaled="1"/>
          </a:gradFill>
          <a:ln w="12700">
            <a:round/>
            <a:headEnd type="none" w="sm" len="sm"/>
            <a:tailEnd type="none" w="sm" len="sm"/>
          </a:ln>
          <a:effectLst/>
          <a:scene3d>
            <a:camera prst="legacyObliqueTopRight"/>
            <a:lightRig rig="legacyFlat3" dir="b"/>
          </a:scene3d>
          <a:sp3d extrusionH="430200" prstMaterial="legacyMatte">
            <a:bevelT w="13500" h="13500" prst="angle"/>
            <a:bevelB w="13500" h="13500" prst="angle"/>
            <a:extrusionClr>
              <a:schemeClr val="tx2"/>
            </a:extrusionClr>
          </a:sp3d>
        </p:spPr>
        <p:txBody>
          <a:bodyPr wrap="none" anchor="ctr">
            <a:flatTx/>
          </a:bodyPr>
          <a:lstStyle/>
          <a:p>
            <a:pPr algn="ctr"/>
            <a:r>
              <a:rPr lang="en-US" sz="1600">
                <a:effectLst>
                  <a:outerShdw blurRad="38100" dist="38100" dir="2700000" algn="tl">
                    <a:srgbClr val="000000"/>
                  </a:outerShdw>
                </a:effectLst>
              </a:rPr>
              <a:t>Assembly</a:t>
            </a:r>
          </a:p>
          <a:p>
            <a:pPr algn="ctr"/>
            <a:r>
              <a:rPr lang="en-US" sz="1600">
                <a:effectLst>
                  <a:outerShdw blurRad="38100" dist="38100" dir="2700000" algn="tl">
                    <a:srgbClr val="000000"/>
                  </a:outerShdw>
                </a:effectLst>
              </a:rPr>
              <a:t>IL Code</a:t>
            </a:r>
          </a:p>
        </p:txBody>
      </p:sp>
      <p:sp>
        <p:nvSpPr>
          <p:cNvPr id="1523722" name="AutoShape 10"/>
          <p:cNvSpPr>
            <a:spLocks noChangeArrowheads="1"/>
          </p:cNvSpPr>
          <p:nvPr/>
        </p:nvSpPr>
        <p:spPr bwMode="auto">
          <a:xfrm>
            <a:off x="5187950" y="2855913"/>
            <a:ext cx="990600" cy="457200"/>
          </a:xfrm>
          <a:prstGeom prst="roundRect">
            <a:avLst>
              <a:gd name="adj" fmla="val 0"/>
            </a:avLst>
          </a:prstGeom>
          <a:gradFill rotWithShape="0">
            <a:gsLst>
              <a:gs pos="0">
                <a:schemeClr val="tx2"/>
              </a:gs>
              <a:gs pos="100000">
                <a:schemeClr val="tx2">
                  <a:gamma/>
                  <a:shade val="46275"/>
                  <a:invGamma/>
                </a:schemeClr>
              </a:gs>
            </a:gsLst>
            <a:lin ang="5400000" scaled="1"/>
          </a:gradFill>
          <a:ln w="12700">
            <a:round/>
            <a:headEnd type="none" w="sm" len="sm"/>
            <a:tailEnd type="none" w="sm" len="sm"/>
          </a:ln>
          <a:effectLst/>
          <a:scene3d>
            <a:camera prst="legacyObliqueTopRight"/>
            <a:lightRig rig="legacyFlat3" dir="b"/>
          </a:scene3d>
          <a:sp3d extrusionH="430200" prstMaterial="legacyMatte">
            <a:bevelT w="13500" h="13500" prst="angle"/>
            <a:bevelB w="13500" h="13500" prst="angle"/>
            <a:extrusionClr>
              <a:schemeClr val="tx2"/>
            </a:extrusionClr>
          </a:sp3d>
        </p:spPr>
        <p:txBody>
          <a:bodyPr wrap="none" anchor="ctr">
            <a:flatTx/>
          </a:bodyPr>
          <a:lstStyle/>
          <a:p>
            <a:pPr algn="ctr"/>
            <a:r>
              <a:rPr lang="en-US" sz="1600">
                <a:effectLst>
                  <a:outerShdw blurRad="38100" dist="38100" dir="2700000" algn="tl">
                    <a:srgbClr val="000000"/>
                  </a:outerShdw>
                </a:effectLst>
              </a:rPr>
              <a:t>Assembly</a:t>
            </a:r>
          </a:p>
          <a:p>
            <a:pPr algn="ctr"/>
            <a:r>
              <a:rPr lang="en-US" sz="1600">
                <a:effectLst>
                  <a:outerShdw blurRad="38100" dist="38100" dir="2700000" algn="tl">
                    <a:srgbClr val="000000"/>
                  </a:outerShdw>
                </a:effectLst>
              </a:rPr>
              <a:t>IL Code</a:t>
            </a:r>
          </a:p>
        </p:txBody>
      </p:sp>
      <p:sp>
        <p:nvSpPr>
          <p:cNvPr id="1523723" name="AutoShape 11"/>
          <p:cNvSpPr>
            <a:spLocks noChangeArrowheads="1"/>
          </p:cNvSpPr>
          <p:nvPr/>
        </p:nvSpPr>
        <p:spPr bwMode="auto">
          <a:xfrm>
            <a:off x="1835150" y="2855913"/>
            <a:ext cx="990600" cy="457200"/>
          </a:xfrm>
          <a:prstGeom prst="roundRect">
            <a:avLst>
              <a:gd name="adj" fmla="val 0"/>
            </a:avLst>
          </a:prstGeom>
          <a:gradFill rotWithShape="0">
            <a:gsLst>
              <a:gs pos="0">
                <a:schemeClr val="tx2"/>
              </a:gs>
              <a:gs pos="100000">
                <a:schemeClr val="tx2">
                  <a:gamma/>
                  <a:shade val="46275"/>
                  <a:invGamma/>
                </a:schemeClr>
              </a:gs>
            </a:gsLst>
            <a:lin ang="5400000" scaled="1"/>
          </a:gradFill>
          <a:ln w="12700">
            <a:round/>
            <a:headEnd type="none" w="sm" len="sm"/>
            <a:tailEnd type="none" w="sm" len="sm"/>
          </a:ln>
          <a:effectLst/>
          <a:scene3d>
            <a:camera prst="legacyObliqueTopRight"/>
            <a:lightRig rig="legacyFlat3" dir="b"/>
          </a:scene3d>
          <a:sp3d extrusionH="430200" prstMaterial="legacyMatte">
            <a:bevelT w="13500" h="13500" prst="angle"/>
            <a:bevelB w="13500" h="13500" prst="angle"/>
            <a:extrusionClr>
              <a:schemeClr val="tx2"/>
            </a:extrusionClr>
          </a:sp3d>
        </p:spPr>
        <p:txBody>
          <a:bodyPr wrap="none" anchor="ctr">
            <a:flatTx/>
          </a:bodyPr>
          <a:lstStyle/>
          <a:p>
            <a:pPr algn="ctr"/>
            <a:r>
              <a:rPr lang="en-US" sz="1600">
                <a:effectLst>
                  <a:outerShdw blurRad="38100" dist="38100" dir="2700000" algn="tl">
                    <a:srgbClr val="000000"/>
                  </a:outerShdw>
                </a:effectLst>
              </a:rPr>
              <a:t>Assembly</a:t>
            </a:r>
          </a:p>
          <a:p>
            <a:pPr algn="ctr"/>
            <a:r>
              <a:rPr lang="en-US" sz="1600">
                <a:effectLst>
                  <a:outerShdw blurRad="38100" dist="38100" dir="2700000" algn="tl">
                    <a:srgbClr val="000000"/>
                  </a:outerShdw>
                </a:effectLst>
              </a:rPr>
              <a:t>IL Code</a:t>
            </a:r>
          </a:p>
        </p:txBody>
      </p:sp>
      <p:sp>
        <p:nvSpPr>
          <p:cNvPr id="1523724" name="AutoShape 12"/>
          <p:cNvSpPr>
            <a:spLocks noChangeArrowheads="1"/>
          </p:cNvSpPr>
          <p:nvPr/>
        </p:nvSpPr>
        <p:spPr bwMode="auto">
          <a:xfrm>
            <a:off x="844550" y="5751513"/>
            <a:ext cx="7924800" cy="685800"/>
          </a:xfrm>
          <a:prstGeom prst="cube">
            <a:avLst>
              <a:gd name="adj" fmla="val 25000"/>
            </a:avLst>
          </a:prstGeom>
          <a:gradFill rotWithShape="0">
            <a:gsLst>
              <a:gs pos="0">
                <a:schemeClr val="accent1"/>
              </a:gs>
              <a:gs pos="100000">
                <a:schemeClr val="accent1">
                  <a:gamma/>
                  <a:shade val="46275"/>
                  <a:invGamma/>
                </a:schemeClr>
              </a:gs>
            </a:gsLst>
            <a:lin ang="5400000" scaled="1"/>
          </a:gradFill>
          <a:ln w="9525">
            <a:noFill/>
            <a:miter lim="800000"/>
            <a:headEnd/>
            <a:tailEnd/>
          </a:ln>
          <a:effectLst/>
        </p:spPr>
        <p:txBody>
          <a:bodyPr wrap="none"/>
          <a:lstStyle/>
          <a:p>
            <a:pPr algn="ctr"/>
            <a:r>
              <a:rPr lang="en-GB" sz="2000">
                <a:effectLst>
                  <a:outerShdw blurRad="38100" dist="38100" dir="2700000" algn="tl">
                    <a:srgbClr val="000000"/>
                  </a:outerShdw>
                </a:effectLst>
              </a:rPr>
              <a:t>Operating System Services - Windows</a:t>
            </a:r>
          </a:p>
        </p:txBody>
      </p:sp>
      <p:sp>
        <p:nvSpPr>
          <p:cNvPr id="1523725" name="AutoShape 13"/>
          <p:cNvSpPr>
            <a:spLocks noChangeArrowheads="1"/>
          </p:cNvSpPr>
          <p:nvPr/>
        </p:nvSpPr>
        <p:spPr bwMode="auto">
          <a:xfrm>
            <a:off x="920750" y="3541713"/>
            <a:ext cx="6248400" cy="1600200"/>
          </a:xfrm>
          <a:prstGeom prst="cube">
            <a:avLst>
              <a:gd name="adj" fmla="val 25000"/>
            </a:avLst>
          </a:prstGeom>
          <a:gradFill rotWithShape="0">
            <a:gsLst>
              <a:gs pos="0">
                <a:schemeClr val="accent1"/>
              </a:gs>
              <a:gs pos="100000">
                <a:schemeClr val="accent1">
                  <a:gamma/>
                  <a:shade val="46275"/>
                  <a:invGamma/>
                </a:schemeClr>
              </a:gs>
            </a:gsLst>
            <a:lin ang="5400000" scaled="1"/>
          </a:gradFill>
          <a:ln w="9525">
            <a:noFill/>
            <a:miter lim="800000"/>
            <a:headEnd/>
            <a:tailEnd/>
          </a:ln>
          <a:effectLst/>
        </p:spPr>
        <p:txBody>
          <a:bodyPr wrap="none"/>
          <a:lstStyle/>
          <a:p>
            <a:r>
              <a:rPr lang="en-GB" sz="2000">
                <a:effectLst>
                  <a:outerShdw blurRad="38100" dist="38100" dir="2700000" algn="tl">
                    <a:srgbClr val="000000"/>
                  </a:outerShdw>
                </a:effectLst>
              </a:rPr>
              <a:t>Common Language Runtime</a:t>
            </a:r>
          </a:p>
        </p:txBody>
      </p:sp>
      <p:sp>
        <p:nvSpPr>
          <p:cNvPr id="1523726" name="Line 14"/>
          <p:cNvSpPr>
            <a:spLocks noChangeShapeType="1"/>
          </p:cNvSpPr>
          <p:nvPr/>
        </p:nvSpPr>
        <p:spPr bwMode="auto">
          <a:xfrm>
            <a:off x="2368550" y="3313113"/>
            <a:ext cx="0" cy="533400"/>
          </a:xfrm>
          <a:prstGeom prst="line">
            <a:avLst/>
          </a:prstGeom>
          <a:noFill/>
          <a:ln w="57150">
            <a:solidFill>
              <a:schemeClr val="tx2"/>
            </a:solidFill>
            <a:round/>
            <a:headEnd/>
            <a:tailEnd type="triangle" w="med" len="med"/>
          </a:ln>
          <a:effectLst/>
        </p:spPr>
        <p:txBody>
          <a:bodyPr wrap="none" anchor="ctr"/>
          <a:lstStyle/>
          <a:p>
            <a:endParaRPr lang="en-US"/>
          </a:p>
        </p:txBody>
      </p:sp>
      <p:sp>
        <p:nvSpPr>
          <p:cNvPr id="1523727" name="Line 15"/>
          <p:cNvSpPr>
            <a:spLocks noChangeShapeType="1"/>
          </p:cNvSpPr>
          <p:nvPr/>
        </p:nvSpPr>
        <p:spPr bwMode="auto">
          <a:xfrm>
            <a:off x="5721350" y="3313113"/>
            <a:ext cx="0" cy="533400"/>
          </a:xfrm>
          <a:prstGeom prst="line">
            <a:avLst/>
          </a:prstGeom>
          <a:noFill/>
          <a:ln w="57150">
            <a:solidFill>
              <a:schemeClr val="tx2"/>
            </a:solidFill>
            <a:round/>
            <a:headEnd/>
            <a:tailEnd type="triangle" w="med" len="med"/>
          </a:ln>
          <a:effectLst/>
        </p:spPr>
        <p:txBody>
          <a:bodyPr wrap="none" anchor="ctr"/>
          <a:lstStyle/>
          <a:p>
            <a:endParaRPr lang="en-US"/>
          </a:p>
        </p:txBody>
      </p:sp>
      <p:sp>
        <p:nvSpPr>
          <p:cNvPr id="1523728" name="Line 16"/>
          <p:cNvSpPr>
            <a:spLocks noChangeShapeType="1"/>
          </p:cNvSpPr>
          <p:nvPr/>
        </p:nvSpPr>
        <p:spPr bwMode="auto">
          <a:xfrm>
            <a:off x="4044950" y="3313113"/>
            <a:ext cx="0" cy="533400"/>
          </a:xfrm>
          <a:prstGeom prst="line">
            <a:avLst/>
          </a:prstGeom>
          <a:noFill/>
          <a:ln w="57150">
            <a:solidFill>
              <a:schemeClr val="tx2"/>
            </a:solidFill>
            <a:round/>
            <a:headEnd/>
            <a:tailEnd type="triangle" w="med" len="med"/>
          </a:ln>
          <a:effectLst/>
        </p:spPr>
        <p:txBody>
          <a:bodyPr wrap="none" anchor="ctr"/>
          <a:lstStyle/>
          <a:p>
            <a:endParaRPr lang="en-US"/>
          </a:p>
        </p:txBody>
      </p:sp>
      <p:sp>
        <p:nvSpPr>
          <p:cNvPr id="1523729" name="AutoShape 17"/>
          <p:cNvSpPr>
            <a:spLocks noChangeArrowheads="1"/>
          </p:cNvSpPr>
          <p:nvPr/>
        </p:nvSpPr>
        <p:spPr bwMode="auto">
          <a:xfrm>
            <a:off x="1223963" y="4427538"/>
            <a:ext cx="3048000" cy="609600"/>
          </a:xfrm>
          <a:prstGeom prst="roundRect">
            <a:avLst>
              <a:gd name="adj" fmla="val 7708"/>
            </a:avLst>
          </a:prstGeom>
          <a:gradFill rotWithShape="0">
            <a:gsLst>
              <a:gs pos="0">
                <a:schemeClr val="hlink"/>
              </a:gs>
              <a:gs pos="100000">
                <a:schemeClr val="hlink">
                  <a:gamma/>
                  <a:shade val="46275"/>
                  <a:invGamma/>
                </a:schemeClr>
              </a:gs>
            </a:gsLst>
            <a:lin ang="5400000" scaled="1"/>
          </a:gradFill>
          <a:ln w="12700">
            <a:round/>
            <a:headEnd type="none" w="sm" len="sm"/>
            <a:tailEnd type="none" w="sm" len="sm"/>
          </a:ln>
          <a:effectLst/>
          <a:scene3d>
            <a:camera prst="legacyObliqueTopRight"/>
            <a:lightRig rig="legacyFlat3" dir="b"/>
          </a:scene3d>
          <a:sp3d extrusionH="430200" prstMaterial="legacyMatte">
            <a:bevelT w="13500" h="13500" prst="angle"/>
            <a:bevelB w="13500" h="13500" prst="angle"/>
            <a:extrusionClr>
              <a:schemeClr val="hlink"/>
            </a:extrusionClr>
          </a:sp3d>
        </p:spPr>
        <p:txBody>
          <a:bodyPr wrap="none" anchor="ctr">
            <a:flatTx/>
          </a:bodyPr>
          <a:lstStyle/>
          <a:p>
            <a:pPr algn="ctr"/>
            <a:r>
              <a:rPr lang="en-US" sz="1800">
                <a:effectLst>
                  <a:outerShdw blurRad="38100" dist="38100" dir="2700000" algn="tl">
                    <a:srgbClr val="000000"/>
                  </a:outerShdw>
                </a:effectLst>
              </a:rPr>
              <a:t>JIT Compiler</a:t>
            </a:r>
          </a:p>
        </p:txBody>
      </p:sp>
      <p:sp>
        <p:nvSpPr>
          <p:cNvPr id="1523730" name="AutoShape 18"/>
          <p:cNvSpPr>
            <a:spLocks noChangeArrowheads="1"/>
          </p:cNvSpPr>
          <p:nvPr/>
        </p:nvSpPr>
        <p:spPr bwMode="auto">
          <a:xfrm>
            <a:off x="1131888" y="5294313"/>
            <a:ext cx="3276600" cy="381000"/>
          </a:xfrm>
          <a:prstGeom prst="cube">
            <a:avLst>
              <a:gd name="adj" fmla="val 25000"/>
            </a:avLst>
          </a:prstGeom>
          <a:gradFill rotWithShape="0">
            <a:gsLst>
              <a:gs pos="0">
                <a:schemeClr val="folHlink"/>
              </a:gs>
              <a:gs pos="100000">
                <a:schemeClr val="folHlink">
                  <a:gamma/>
                  <a:shade val="46275"/>
                  <a:invGamma/>
                </a:schemeClr>
              </a:gs>
            </a:gsLst>
            <a:lin ang="5400000" scaled="1"/>
          </a:gradFill>
          <a:ln w="12700">
            <a:noFill/>
            <a:miter lim="800000"/>
            <a:headEnd/>
            <a:tailEnd/>
          </a:ln>
          <a:effectLst/>
        </p:spPr>
        <p:txBody>
          <a:bodyPr wrap="none" anchor="ctr"/>
          <a:lstStyle/>
          <a:p>
            <a:pPr algn="ctr"/>
            <a:r>
              <a:rPr lang="en-GB" sz="1600">
                <a:effectLst>
                  <a:outerShdw blurRad="38100" dist="38100" dir="2700000" algn="tl">
                    <a:srgbClr val="000000"/>
                  </a:outerShdw>
                </a:effectLst>
              </a:rPr>
              <a:t>Native Code</a:t>
            </a:r>
          </a:p>
        </p:txBody>
      </p:sp>
      <p:sp>
        <p:nvSpPr>
          <p:cNvPr id="1523731" name="Line 19"/>
          <p:cNvSpPr>
            <a:spLocks noChangeShapeType="1"/>
          </p:cNvSpPr>
          <p:nvPr/>
        </p:nvSpPr>
        <p:spPr bwMode="auto">
          <a:xfrm>
            <a:off x="4425950" y="5675313"/>
            <a:ext cx="0" cy="381000"/>
          </a:xfrm>
          <a:prstGeom prst="line">
            <a:avLst/>
          </a:prstGeom>
          <a:noFill/>
          <a:ln w="57150">
            <a:noFill/>
            <a:round/>
            <a:headEnd/>
            <a:tailEnd type="triangle" w="med" len="med"/>
          </a:ln>
          <a:effectLst/>
        </p:spPr>
        <p:txBody>
          <a:bodyPr wrap="none" anchor="ctr"/>
          <a:lstStyle/>
          <a:p>
            <a:endParaRPr lang="en-US"/>
          </a:p>
        </p:txBody>
      </p:sp>
      <p:sp>
        <p:nvSpPr>
          <p:cNvPr id="1523732" name="Text Box 20"/>
          <p:cNvSpPr txBox="1">
            <a:spLocks noChangeArrowheads="1"/>
          </p:cNvSpPr>
          <p:nvPr/>
        </p:nvSpPr>
        <p:spPr bwMode="auto">
          <a:xfrm>
            <a:off x="463550" y="2779713"/>
            <a:ext cx="1285875" cy="701675"/>
          </a:xfrm>
          <a:prstGeom prst="rect">
            <a:avLst/>
          </a:prstGeom>
          <a:noFill/>
          <a:ln w="9525">
            <a:noFill/>
            <a:miter lim="800000"/>
            <a:headEnd/>
            <a:tailEnd/>
          </a:ln>
          <a:effectLst/>
        </p:spPr>
        <p:txBody>
          <a:bodyPr wrap="none">
            <a:spAutoFit/>
          </a:bodyPr>
          <a:lstStyle/>
          <a:p>
            <a:r>
              <a:rPr lang="en-GB" sz="2000">
                <a:effectLst>
                  <a:outerShdw blurRad="38100" dist="38100" dir="2700000" algn="tl">
                    <a:srgbClr val="000000"/>
                  </a:outerShdw>
                </a:effectLst>
              </a:rPr>
              <a:t>Managed</a:t>
            </a:r>
          </a:p>
          <a:p>
            <a:r>
              <a:rPr lang="en-GB" sz="2000">
                <a:effectLst>
                  <a:outerShdw blurRad="38100" dist="38100" dir="2700000" algn="tl">
                    <a:srgbClr val="000000"/>
                  </a:outerShdw>
                </a:effectLst>
              </a:rPr>
              <a:t>code</a:t>
            </a:r>
          </a:p>
        </p:txBody>
      </p:sp>
      <p:sp>
        <p:nvSpPr>
          <p:cNvPr id="1523733" name="Line 21"/>
          <p:cNvSpPr>
            <a:spLocks noChangeShapeType="1"/>
          </p:cNvSpPr>
          <p:nvPr/>
        </p:nvSpPr>
        <p:spPr bwMode="auto">
          <a:xfrm>
            <a:off x="2368550" y="2474913"/>
            <a:ext cx="0" cy="228600"/>
          </a:xfrm>
          <a:prstGeom prst="line">
            <a:avLst/>
          </a:prstGeom>
          <a:noFill/>
          <a:ln w="38100">
            <a:solidFill>
              <a:schemeClr val="tx2"/>
            </a:solidFill>
            <a:round/>
            <a:headEnd/>
            <a:tailEnd type="triangle" w="med" len="med"/>
          </a:ln>
          <a:effectLst/>
        </p:spPr>
        <p:txBody>
          <a:bodyPr wrap="none" anchor="ctr"/>
          <a:lstStyle/>
          <a:p>
            <a:endParaRPr lang="en-US"/>
          </a:p>
        </p:txBody>
      </p:sp>
      <p:sp>
        <p:nvSpPr>
          <p:cNvPr id="1523734" name="Line 22"/>
          <p:cNvSpPr>
            <a:spLocks noChangeShapeType="1"/>
          </p:cNvSpPr>
          <p:nvPr/>
        </p:nvSpPr>
        <p:spPr bwMode="auto">
          <a:xfrm>
            <a:off x="4044950" y="2474913"/>
            <a:ext cx="0" cy="228600"/>
          </a:xfrm>
          <a:prstGeom prst="line">
            <a:avLst/>
          </a:prstGeom>
          <a:noFill/>
          <a:ln w="38100">
            <a:solidFill>
              <a:schemeClr val="tx2"/>
            </a:solidFill>
            <a:round/>
            <a:headEnd/>
            <a:tailEnd type="triangle" w="med" len="med"/>
          </a:ln>
          <a:effectLst/>
        </p:spPr>
        <p:txBody>
          <a:bodyPr wrap="none" anchor="ctr"/>
          <a:lstStyle/>
          <a:p>
            <a:endParaRPr lang="en-US"/>
          </a:p>
        </p:txBody>
      </p:sp>
      <p:sp>
        <p:nvSpPr>
          <p:cNvPr id="1523735" name="Line 23"/>
          <p:cNvSpPr>
            <a:spLocks noChangeShapeType="1"/>
          </p:cNvSpPr>
          <p:nvPr/>
        </p:nvSpPr>
        <p:spPr bwMode="auto">
          <a:xfrm>
            <a:off x="5721350" y="2474913"/>
            <a:ext cx="0" cy="228600"/>
          </a:xfrm>
          <a:prstGeom prst="line">
            <a:avLst/>
          </a:prstGeom>
          <a:noFill/>
          <a:ln w="38100">
            <a:solidFill>
              <a:schemeClr val="tx2"/>
            </a:solidFill>
            <a:round/>
            <a:headEnd/>
            <a:tailEnd type="triangle" w="med" len="med"/>
          </a:ln>
          <a:effectLst/>
        </p:spPr>
        <p:txBody>
          <a:bodyPr wrap="none" anchor="ctr"/>
          <a:lstStyle/>
          <a:p>
            <a:endParaRPr lang="en-US"/>
          </a:p>
        </p:txBody>
      </p:sp>
      <p:sp>
        <p:nvSpPr>
          <p:cNvPr id="1523736" name="Line 24"/>
          <p:cNvSpPr>
            <a:spLocks noChangeShapeType="1"/>
          </p:cNvSpPr>
          <p:nvPr/>
        </p:nvSpPr>
        <p:spPr bwMode="auto">
          <a:xfrm>
            <a:off x="6254750" y="2246313"/>
            <a:ext cx="1066800" cy="0"/>
          </a:xfrm>
          <a:prstGeom prst="line">
            <a:avLst/>
          </a:prstGeom>
          <a:noFill/>
          <a:ln w="38100">
            <a:solidFill>
              <a:schemeClr val="tx2"/>
            </a:solidFill>
            <a:round/>
            <a:headEnd/>
            <a:tailEnd type="triangle" w="med" len="med"/>
          </a:ln>
          <a:effectLst/>
        </p:spPr>
        <p:txBody>
          <a:bodyPr wrap="none" anchor="ctr"/>
          <a:lstStyle/>
          <a:p>
            <a:endParaRPr lang="en-US"/>
          </a:p>
        </p:txBody>
      </p:sp>
      <p:sp>
        <p:nvSpPr>
          <p:cNvPr id="1523737" name="AutoShape 25"/>
          <p:cNvSpPr>
            <a:spLocks noChangeArrowheads="1"/>
          </p:cNvSpPr>
          <p:nvPr/>
        </p:nvSpPr>
        <p:spPr bwMode="auto">
          <a:xfrm>
            <a:off x="7321550" y="2017713"/>
            <a:ext cx="1219200" cy="685800"/>
          </a:xfrm>
          <a:prstGeom prst="roundRect">
            <a:avLst>
              <a:gd name="adj" fmla="val 0"/>
            </a:avLst>
          </a:prstGeom>
          <a:gradFill rotWithShape="0">
            <a:gsLst>
              <a:gs pos="0">
                <a:schemeClr val="folHlink"/>
              </a:gs>
              <a:gs pos="100000">
                <a:schemeClr val="folHlink">
                  <a:gamma/>
                  <a:shade val="46275"/>
                  <a:invGamma/>
                </a:schemeClr>
              </a:gs>
            </a:gsLst>
            <a:lin ang="5400000" scaled="1"/>
          </a:gradFill>
          <a:ln w="12700">
            <a:round/>
            <a:headEnd type="none" w="sm" len="sm"/>
            <a:tailEnd type="none" w="sm" len="sm"/>
          </a:ln>
          <a:effectLst/>
          <a:scene3d>
            <a:camera prst="legacyObliqueTopRight"/>
            <a:lightRig rig="legacyFlat3" dir="b"/>
          </a:scene3d>
          <a:sp3d extrusionH="430200" prstMaterial="legacyMatte">
            <a:bevelT w="13500" h="13500" prst="angle"/>
            <a:bevelB w="13500" h="13500" prst="angle"/>
            <a:extrusionClr>
              <a:schemeClr val="folHlink"/>
            </a:extrusionClr>
          </a:sp3d>
        </p:spPr>
        <p:txBody>
          <a:bodyPr wrap="none" anchor="ctr">
            <a:flatTx/>
          </a:bodyPr>
          <a:lstStyle/>
          <a:p>
            <a:pPr algn="ctr"/>
            <a:r>
              <a:rPr lang="en-US" sz="1600">
                <a:effectLst>
                  <a:outerShdw blurRad="38100" dist="38100" dir="2700000" algn="tl">
                    <a:srgbClr val="000000"/>
                  </a:outerShdw>
                </a:effectLst>
              </a:rPr>
              <a:t>Unmanaged</a:t>
            </a:r>
          </a:p>
          <a:p>
            <a:pPr algn="ctr"/>
            <a:r>
              <a:rPr lang="en-US" sz="1600">
                <a:effectLst>
                  <a:outerShdw blurRad="38100" dist="38100" dir="2700000" algn="tl">
                    <a:srgbClr val="000000"/>
                  </a:outerShdw>
                </a:effectLst>
              </a:rPr>
              <a:t>Component</a:t>
            </a:r>
          </a:p>
        </p:txBody>
      </p:sp>
      <p:sp>
        <p:nvSpPr>
          <p:cNvPr id="1523738" name="Line 26"/>
          <p:cNvSpPr>
            <a:spLocks noChangeShapeType="1"/>
          </p:cNvSpPr>
          <p:nvPr/>
        </p:nvSpPr>
        <p:spPr bwMode="auto">
          <a:xfrm>
            <a:off x="7854950" y="2703513"/>
            <a:ext cx="0" cy="3124200"/>
          </a:xfrm>
          <a:prstGeom prst="line">
            <a:avLst/>
          </a:prstGeom>
          <a:noFill/>
          <a:ln w="38100">
            <a:solidFill>
              <a:schemeClr val="tx2"/>
            </a:solidFill>
            <a:round/>
            <a:headEnd/>
            <a:tailEnd type="triangle" w="med" len="med"/>
          </a:ln>
          <a:effectLst/>
        </p:spPr>
        <p:txBody>
          <a:bodyPr wrap="none" anchor="ctr"/>
          <a:lstStyle/>
          <a:p>
            <a:endParaRPr lang="en-US"/>
          </a:p>
        </p:txBody>
      </p:sp>
      <p:sp>
        <p:nvSpPr>
          <p:cNvPr id="1523739" name="Line 27"/>
          <p:cNvSpPr>
            <a:spLocks noChangeShapeType="1"/>
          </p:cNvSpPr>
          <p:nvPr/>
        </p:nvSpPr>
        <p:spPr bwMode="auto">
          <a:xfrm flipH="1">
            <a:off x="2647950" y="5037138"/>
            <a:ext cx="0" cy="381000"/>
          </a:xfrm>
          <a:prstGeom prst="line">
            <a:avLst/>
          </a:prstGeom>
          <a:noFill/>
          <a:ln w="38100">
            <a:solidFill>
              <a:schemeClr val="tx2"/>
            </a:solidFill>
            <a:round/>
            <a:headEnd/>
            <a:tailEnd type="triangle" w="med" len="med"/>
          </a:ln>
          <a:effectLst/>
        </p:spPr>
        <p:txBody>
          <a:bodyPr wrap="none" anchor="ctr"/>
          <a:lstStyle/>
          <a:p>
            <a:endParaRPr lang="en-US"/>
          </a:p>
        </p:txBody>
      </p:sp>
      <p:sp>
        <p:nvSpPr>
          <p:cNvPr id="1523740" name="Line 28"/>
          <p:cNvSpPr>
            <a:spLocks noChangeShapeType="1"/>
          </p:cNvSpPr>
          <p:nvPr/>
        </p:nvSpPr>
        <p:spPr bwMode="auto">
          <a:xfrm flipH="1">
            <a:off x="5264150" y="5141913"/>
            <a:ext cx="0" cy="304800"/>
          </a:xfrm>
          <a:prstGeom prst="line">
            <a:avLst/>
          </a:prstGeom>
          <a:noFill/>
          <a:ln w="38100">
            <a:noFill/>
            <a:round/>
            <a:headEnd/>
            <a:tailEnd type="triangle" w="med" len="med"/>
          </a:ln>
          <a:effectLst/>
        </p:spPr>
        <p:txBody>
          <a:bodyPr wrap="none" anchor="ctr"/>
          <a:lstStyle/>
          <a:p>
            <a:endParaRPr lang="en-US"/>
          </a:p>
        </p:txBody>
      </p:sp>
      <p:sp>
        <p:nvSpPr>
          <p:cNvPr id="1523741" name="Rectangle 29"/>
          <p:cNvSpPr>
            <a:spLocks noGrp="1" noChangeArrowheads="1"/>
          </p:cNvSpPr>
          <p:nvPr>
            <p:ph type="title"/>
          </p:nvPr>
        </p:nvSpPr>
        <p:spPr>
          <a:xfrm>
            <a:off x="382588" y="395288"/>
            <a:ext cx="8532812" cy="695325"/>
          </a:xfrm>
          <a:noFill/>
          <a:ln/>
        </p:spPr>
        <p:txBody>
          <a:bodyPr/>
          <a:lstStyle/>
          <a:p>
            <a:r>
              <a:rPr lang="en-US" sz="4400"/>
              <a:t>CLR Execution Model</a:t>
            </a:r>
          </a:p>
        </p:txBody>
      </p:sp>
      <p:sp>
        <p:nvSpPr>
          <p:cNvPr id="1523742" name="Text Box 30"/>
          <p:cNvSpPr txBox="1">
            <a:spLocks noChangeArrowheads="1"/>
          </p:cNvSpPr>
          <p:nvPr/>
        </p:nvSpPr>
        <p:spPr bwMode="auto">
          <a:xfrm>
            <a:off x="4670425" y="3992563"/>
            <a:ext cx="2084388" cy="1004887"/>
          </a:xfrm>
          <a:prstGeom prst="rect">
            <a:avLst/>
          </a:prstGeom>
          <a:noFill/>
          <a:ln w="12700">
            <a:noFill/>
            <a:miter lim="800000"/>
            <a:headEnd type="none" w="sm" len="sm"/>
            <a:tailEnd type="none" w="sm" len="sm"/>
          </a:ln>
          <a:effectLst/>
        </p:spPr>
        <p:txBody>
          <a:bodyPr wrap="none">
            <a:spAutoFit/>
          </a:bodyPr>
          <a:lstStyle/>
          <a:p>
            <a:r>
              <a:rPr lang="en-US" sz="1200">
                <a:effectLst>
                  <a:outerShdw blurRad="38100" dist="38100" dir="2700000" algn="tl">
                    <a:srgbClr val="000000"/>
                  </a:outerShdw>
                </a:effectLst>
              </a:rPr>
              <a:t>Class Loading and Layout</a:t>
            </a:r>
          </a:p>
          <a:p>
            <a:r>
              <a:rPr lang="en-US" sz="1200">
                <a:effectLst>
                  <a:outerShdw blurRad="38100" dist="38100" dir="2700000" algn="tl">
                    <a:srgbClr val="000000"/>
                  </a:outerShdw>
                </a:effectLst>
              </a:rPr>
              <a:t>Execution support</a:t>
            </a:r>
          </a:p>
          <a:p>
            <a:r>
              <a:rPr lang="en-US" sz="1200">
                <a:effectLst>
                  <a:outerShdw blurRad="38100" dist="38100" dir="2700000" algn="tl">
                    <a:srgbClr val="000000"/>
                  </a:outerShdw>
                </a:effectLst>
              </a:rPr>
              <a:t>Garbage Collection</a:t>
            </a:r>
          </a:p>
          <a:p>
            <a:r>
              <a:rPr lang="en-US" sz="1200">
                <a:effectLst>
                  <a:outerShdw blurRad="38100" dist="38100" dir="2700000" algn="tl">
                    <a:srgbClr val="000000"/>
                  </a:outerShdw>
                </a:effectLst>
              </a:rPr>
              <a:t>Security</a:t>
            </a:r>
          </a:p>
          <a:p>
            <a:endParaRPr lang="en-US" sz="1200">
              <a:effectLst>
                <a:outerShdw blurRad="38100" dist="38100" dir="2700000" algn="tl">
                  <a:srgbClr val="000000"/>
                </a:outerShdw>
              </a:effectLst>
            </a:endParaRPr>
          </a:p>
        </p:txBody>
      </p:sp>
    </p:spTree>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282" y="457200"/>
            <a:ext cx="8572560" cy="563562"/>
          </a:xfrm>
        </p:spPr>
        <p:txBody>
          <a:bodyPr>
            <a:normAutofit fontScale="90000"/>
          </a:bodyPr>
          <a:lstStyle/>
          <a:p>
            <a:r>
              <a:rPr lang="en-US" b="1">
                <a:latin typeface="Times New Roman" pitchFamily="18" charset="0"/>
                <a:cs typeface="Times New Roman" pitchFamily="18" charset="0"/>
              </a:rPr>
              <a:t>Các lớp cơ sở của .NET framework</a:t>
            </a:r>
          </a:p>
        </p:txBody>
      </p:sp>
      <p:sp>
        <p:nvSpPr>
          <p:cNvPr id="3" name="Content Placeholder 2"/>
          <p:cNvSpPr>
            <a:spLocks noGrp="1"/>
          </p:cNvSpPr>
          <p:nvPr>
            <p:ph idx="1"/>
          </p:nvPr>
        </p:nvSpPr>
        <p:spPr>
          <a:xfrm>
            <a:off x="428596" y="1357298"/>
            <a:ext cx="8229600" cy="4786346"/>
          </a:xfrm>
        </p:spPr>
        <p:txBody>
          <a:bodyPr/>
          <a:lstStyle/>
          <a:p>
            <a:r>
              <a:rPr lang="en-US" b="0" dirty="0" err="1">
                <a:latin typeface="Times New Roman" pitchFamily="18" charset="0"/>
                <a:cs typeface="Times New Roman" pitchFamily="18" charset="0"/>
              </a:rPr>
              <a:t>Được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xây</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dựng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theo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phương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pháp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hướng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đối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tượng</a:t>
            </a:r>
            <a:endParaRPr lang="en-US" b="0" dirty="0">
              <a:latin typeface="Times New Roman" pitchFamily="18" charset="0"/>
              <a:cs typeface="Times New Roman" pitchFamily="18" charset="0"/>
            </a:endParaRPr>
          </a:p>
          <a:p>
            <a:r>
              <a:rPr lang="en-US" b="0" dirty="0" err="1">
                <a:latin typeface="Times New Roman" pitchFamily="18" charset="0"/>
                <a:cs typeface="Times New Roman" pitchFamily="18" charset="0"/>
              </a:rPr>
              <a:t>Cung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cấp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lớp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để</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xử</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lý</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vấn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đề</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thường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gặp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phải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khi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phát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triển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endParaRPr lang="en-US" b="0" dirty="0">
              <a:latin typeface="Times New Roman" pitchFamily="18" charset="0"/>
              <a:cs typeface="Times New Roman" pitchFamily="18" charset="0"/>
            </a:endParaRPr>
          </a:p>
          <a:p>
            <a:r>
              <a:rPr lang="en-US" b="0" dirty="0" err="1">
                <a:latin typeface="Times New Roman" pitchFamily="18" charset="0"/>
                <a:cs typeface="Times New Roman" pitchFamily="18" charset="0"/>
              </a:rPr>
              <a:t>Được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chung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nhiều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ngôn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ngữ</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lập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trình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khác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nhau</a:t>
            </a:r>
            <a:endParaRPr lang="en-US" b="0" dirty="0">
              <a:latin typeface="Times New Roman" pitchFamily="18" charset="0"/>
              <a:cs typeface="Times New Roman" pitchFamily="18" charset="0"/>
            </a:endParaRPr>
          </a:p>
          <a:p>
            <a:r>
              <a:rPr lang="en-US" b="0" dirty="0" err="1">
                <a:latin typeface="Times New Roman" pitchFamily="18" charset="0"/>
                <a:cs typeface="Times New Roman" pitchFamily="18" charset="0"/>
              </a:rPr>
              <a:t>Được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tổ</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chức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thành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những</a:t>
            </a:r>
            <a:r>
              <a:rPr lang="en-US" b="0" dirty="0">
                <a:latin typeface="Times New Roman" pitchFamily="18" charset="0"/>
                <a:cs typeface="Times New Roman" pitchFamily="18" charset="0"/>
              </a:rPr>
              <a:t> namespace </a:t>
            </a:r>
            <a:r>
              <a:rPr lang="en-US" b="0" dirty="0" err="1">
                <a:latin typeface="Times New Roman" pitchFamily="18" charset="0"/>
                <a:cs typeface="Times New Roman" pitchFamily="18" charset="0"/>
              </a:rPr>
              <a:t>được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lưu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trữ</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trong</a:t>
            </a:r>
            <a:r>
              <a:rPr lang="en-US" b="0" dirty="0">
                <a:latin typeface="Times New Roman" pitchFamily="18" charset="0"/>
                <a:cs typeface="Times New Roman" pitchFamily="18" charset="0"/>
              </a:rPr>
              <a:t> assembly</a:t>
            </a:r>
            <a:r>
              <a:rPr lang="en-US" dirty="0">
                <a:latin typeface="Times New Roman" pitchFamily="18" charset="0"/>
                <a:cs typeface="Times New Roman" pitchFamily="18" charset="0"/>
              </a:rPr>
              <a:t>.</a:t>
            </a:r>
            <a:endParaRPr lang="en-US" dirty="0">
              <a:solidFill>
                <a:srgbClr val="FFFF99"/>
              </a:solidFill>
              <a:latin typeface="Times New Roman" pitchFamily="18" charset="0"/>
              <a:cs typeface="Times New Roman" pitchFamily="18" charset="0"/>
            </a:endParaRPr>
          </a:p>
          <a:p>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62</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2910" y="457200"/>
            <a:ext cx="8215370" cy="563562"/>
          </a:xfrm>
        </p:spPr>
        <p:txBody>
          <a:bodyPr>
            <a:normAutofit fontScale="90000"/>
          </a:bodyPr>
          <a:lstStyle/>
          <a:p>
            <a:r>
              <a:rPr lang="en-US" b="1">
                <a:latin typeface="Times New Roman" pitchFamily="18" charset="0"/>
                <a:cs typeface="Times New Roman" pitchFamily="18" charset="0"/>
              </a:rPr>
              <a:t>Các lớp cơ sở của .NET framework</a:t>
            </a:r>
          </a:p>
        </p:txBody>
      </p:sp>
      <p:sp>
        <p:nvSpPr>
          <p:cNvPr id="3" name="Content Placeholder 2"/>
          <p:cNvSpPr>
            <a:spLocks noGrp="1"/>
          </p:cNvSpPr>
          <p:nvPr>
            <p:ph idx="1"/>
          </p:nvPr>
        </p:nvSpPr>
        <p:spPr>
          <a:xfrm>
            <a:off x="428596" y="1357298"/>
            <a:ext cx="8229600" cy="4786346"/>
          </a:xfrm>
        </p:spPr>
        <p:txBody>
          <a:bodyPr/>
          <a:lstStyle/>
          <a:p>
            <a:r>
              <a:rPr lang="en-US" b="0" dirty="0">
                <a:latin typeface="Times New Roman" pitchFamily="18" charset="0"/>
                <a:cs typeface="Times New Roman" pitchFamily="18" charset="0"/>
              </a:rPr>
              <a:t>Namespace </a:t>
            </a:r>
            <a:r>
              <a:rPr lang="en-US" b="0" dirty="0" err="1">
                <a:latin typeface="Times New Roman" pitchFamily="18" charset="0"/>
                <a:cs typeface="Times New Roman" pitchFamily="18" charset="0"/>
              </a:rPr>
              <a:t>dùng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để</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nhóm</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lớp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và</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interface </a:t>
            </a:r>
            <a:r>
              <a:rPr lang="en-US" b="0" dirty="0" err="1">
                <a:latin typeface="Times New Roman" pitchFamily="18" charset="0"/>
                <a:cs typeface="Times New Roman" pitchFamily="18" charset="0"/>
              </a:rPr>
              <a:t>có</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mối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quan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hệ</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luận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lý</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với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nhau</a:t>
            </a:r>
            <a:r>
              <a:rPr lang="en-US" b="0" dirty="0">
                <a:latin typeface="Times New Roman" pitchFamily="18" charset="0"/>
                <a:cs typeface="Times New Roman" pitchFamily="18" charset="0"/>
              </a:rPr>
              <a:t>. </a:t>
            </a:r>
          </a:p>
          <a:p>
            <a:r>
              <a:rPr lang="en-US" b="0" dirty="0" err="1">
                <a:latin typeface="Times New Roman" pitchFamily="18" charset="0"/>
                <a:cs typeface="Times New Roman" pitchFamily="18" charset="0"/>
              </a:rPr>
              <a:t>Các</a:t>
            </a:r>
            <a:r>
              <a:rPr lang="en-US" b="0" dirty="0">
                <a:latin typeface="Times New Roman" pitchFamily="18" charset="0"/>
                <a:cs typeface="Times New Roman" pitchFamily="18" charset="0"/>
              </a:rPr>
              <a:t> namespace </a:t>
            </a:r>
            <a:r>
              <a:rPr lang="en-US" b="0" dirty="0" err="1">
                <a:latin typeface="Times New Roman" pitchFamily="18" charset="0"/>
                <a:cs typeface="Times New Roman" pitchFamily="18" charset="0"/>
              </a:rPr>
              <a:t>có</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thể</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được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trong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bất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cứ</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ngôn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ngữ</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nào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tương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thích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với</a:t>
            </a:r>
            <a:r>
              <a:rPr lang="en-US" b="0" dirty="0">
                <a:latin typeface="Times New Roman" pitchFamily="18" charset="0"/>
                <a:cs typeface="Times New Roman" pitchFamily="18" charset="0"/>
              </a:rPr>
              <a:t> .NET.</a:t>
            </a:r>
          </a:p>
          <a:p>
            <a:r>
              <a:rPr lang="en-US" b="0" dirty="0">
                <a:latin typeface="Times New Roman" pitchFamily="18" charset="0"/>
                <a:cs typeface="Times New Roman" pitchFamily="18" charset="0"/>
              </a:rPr>
              <a:t>Namespace </a:t>
            </a:r>
            <a:r>
              <a:rPr lang="en-US" b="0" dirty="0" err="1">
                <a:latin typeface="Times New Roman" pitchFamily="18" charset="0"/>
                <a:cs typeface="Times New Roman" pitchFamily="18" charset="0"/>
              </a:rPr>
              <a:t>được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sử</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để</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hạn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chế</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việc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một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tên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cho</a:t>
            </a:r>
            <a:r>
              <a:rPr lang="en-US" b="0" dirty="0">
                <a:latin typeface="Times New Roman" pitchFamily="18" charset="0"/>
                <a:cs typeface="Times New Roman" pitchFamily="18" charset="0"/>
              </a:rPr>
              <a:t> 2 hay </a:t>
            </a:r>
            <a:r>
              <a:rPr lang="en-US" b="0" dirty="0" err="1">
                <a:latin typeface="Times New Roman" pitchFamily="18" charset="0"/>
                <a:cs typeface="Times New Roman" pitchFamily="18" charset="0"/>
              </a:rPr>
              <a:t>nhiều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lớp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có</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mục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đích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sử</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khác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nhau</a:t>
            </a:r>
            <a:endParaRPr lang="en-US" b="0"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63</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282" y="457200"/>
            <a:ext cx="8643998" cy="563562"/>
          </a:xfrm>
        </p:spPr>
        <p:txBody>
          <a:bodyPr>
            <a:normAutofit fontScale="90000"/>
          </a:bodyPr>
          <a:lstStyle/>
          <a:p>
            <a:r>
              <a:rPr lang="en-US" b="1">
                <a:latin typeface="Times New Roman" pitchFamily="18" charset="0"/>
                <a:cs typeface="Times New Roman" pitchFamily="18" charset="0"/>
              </a:rPr>
              <a:t>Các lớp cơ sở của .NET framework</a:t>
            </a:r>
          </a:p>
        </p:txBody>
      </p:sp>
      <p:sp>
        <p:nvSpPr>
          <p:cNvPr id="3" name="Content Placeholder 2"/>
          <p:cNvSpPr>
            <a:spLocks noGrp="1"/>
          </p:cNvSpPr>
          <p:nvPr>
            <p:ph idx="1"/>
          </p:nvPr>
        </p:nvSpPr>
        <p:spPr/>
        <p:txBody>
          <a:bodyPr/>
          <a:lstStyle/>
          <a:p>
            <a:r>
              <a:rPr lang="en-US" b="0">
                <a:latin typeface="Times New Roman" pitchFamily="18" charset="0"/>
                <a:cs typeface="Times New Roman" pitchFamily="18" charset="0"/>
              </a:rPr>
              <a:t>Assembly là một đơn vị phần mềm có chứa đầy đủ các thông tin về các lớp hiện thực, các cấu trúc và các interface để hiện thực ứng dụng</a:t>
            </a:r>
          </a:p>
          <a:p>
            <a:r>
              <a:rPr lang="en-US" b="0">
                <a:latin typeface="Times New Roman" pitchFamily="18" charset="0"/>
                <a:cs typeface="Times New Roman" pitchFamily="18" charset="0"/>
              </a:rPr>
              <a:t>Assembly lưu trữ các thông tin để mô tả chính nó, thông tin này gọi là meta data</a:t>
            </a: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64</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ChangeArrowheads="1"/>
          </p:cNvSpPr>
          <p:nvPr/>
        </p:nvSpPr>
        <p:spPr bwMode="auto">
          <a:xfrm>
            <a:off x="860425" y="1371600"/>
            <a:ext cx="7378700" cy="5029200"/>
          </a:xfrm>
          <a:prstGeom prst="rect">
            <a:avLst/>
          </a:prstGeom>
          <a:gradFill rotWithShape="0">
            <a:gsLst>
              <a:gs pos="0">
                <a:srgbClr val="FCFEB9"/>
              </a:gs>
              <a:gs pos="100000">
                <a:srgbClr val="FFCC66"/>
              </a:gs>
            </a:gsLst>
            <a:lin ang="5400000" scaled="1"/>
          </a:gradFill>
          <a:ln w="9525">
            <a:noFill/>
            <a:miter lim="800000"/>
            <a:headEnd/>
            <a:tailEnd/>
          </a:ln>
          <a:effectLst/>
        </p:spPr>
        <p:txBody>
          <a:bodyPr wrap="none" anchor="ctr"/>
          <a:lstStyle/>
          <a:p>
            <a:endParaRPr lang="en-US">
              <a:latin typeface="Times New Roman" pitchFamily="18" charset="0"/>
              <a:cs typeface="Times New Roman" pitchFamily="18" charset="0"/>
            </a:endParaRPr>
          </a:p>
        </p:txBody>
      </p:sp>
      <p:sp>
        <p:nvSpPr>
          <p:cNvPr id="93187" name="Rectangle 3"/>
          <p:cNvSpPr>
            <a:spLocks noGrp="1" noChangeArrowheads="1"/>
          </p:cNvSpPr>
          <p:nvPr>
            <p:ph type="title"/>
          </p:nvPr>
        </p:nvSpPr>
        <p:spPr>
          <a:xfrm>
            <a:off x="381000" y="457200"/>
            <a:ext cx="8305800" cy="563562"/>
          </a:xfrm>
        </p:spPr>
        <p:txBody>
          <a:bodyPr>
            <a:normAutofit fontScale="90000"/>
          </a:bodyPr>
          <a:lstStyle/>
          <a:p>
            <a:r>
              <a:rPr lang="en-US" b="1">
                <a:latin typeface="Times New Roman" pitchFamily="18" charset="0"/>
                <a:cs typeface="Times New Roman" pitchFamily="18" charset="0"/>
              </a:rPr>
              <a:t>Các lớp cơ sở của .NET framework</a:t>
            </a:r>
          </a:p>
        </p:txBody>
      </p:sp>
      <p:sp>
        <p:nvSpPr>
          <p:cNvPr id="93188" name="Rectangle 4"/>
          <p:cNvSpPr>
            <a:spLocks noChangeArrowheads="1"/>
          </p:cNvSpPr>
          <p:nvPr/>
        </p:nvSpPr>
        <p:spPr bwMode="auto">
          <a:xfrm>
            <a:off x="5410200" y="3124200"/>
            <a:ext cx="2133600" cy="493713"/>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a:solidFill>
                  <a:schemeClr val="bg1"/>
                </a:solidFill>
                <a:effectLst>
                  <a:outerShdw blurRad="38100" dist="38100" dir="2700000" algn="tl">
                    <a:srgbClr val="000000"/>
                  </a:outerShdw>
                </a:effectLst>
                <a:latin typeface="Times New Roman" pitchFamily="18" charset="0"/>
                <a:cs typeface="Times New Roman" pitchFamily="18" charset="0"/>
              </a:rPr>
              <a:t>System.Globalization</a:t>
            </a:r>
          </a:p>
        </p:txBody>
      </p:sp>
      <p:sp>
        <p:nvSpPr>
          <p:cNvPr id="93189" name="Rectangle 5"/>
          <p:cNvSpPr>
            <a:spLocks noChangeArrowheads="1"/>
          </p:cNvSpPr>
          <p:nvPr/>
        </p:nvSpPr>
        <p:spPr bwMode="auto">
          <a:xfrm>
            <a:off x="3429000" y="4343400"/>
            <a:ext cx="1633538" cy="493713"/>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a:solidFill>
                  <a:schemeClr val="bg1"/>
                </a:solidFill>
                <a:effectLst>
                  <a:outerShdw blurRad="38100" dist="38100" dir="2700000" algn="tl">
                    <a:srgbClr val="000000"/>
                  </a:outerShdw>
                </a:effectLst>
                <a:latin typeface="Times New Roman" pitchFamily="18" charset="0"/>
                <a:cs typeface="Times New Roman" pitchFamily="18" charset="0"/>
              </a:rPr>
              <a:t>System.Diagnostics</a:t>
            </a:r>
          </a:p>
        </p:txBody>
      </p:sp>
      <p:sp>
        <p:nvSpPr>
          <p:cNvPr id="93190" name="Rectangle 6"/>
          <p:cNvSpPr>
            <a:spLocks noChangeArrowheads="1"/>
          </p:cNvSpPr>
          <p:nvPr/>
        </p:nvSpPr>
        <p:spPr bwMode="auto">
          <a:xfrm>
            <a:off x="5410200" y="3733800"/>
            <a:ext cx="2133600" cy="493713"/>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a:solidFill>
                  <a:schemeClr val="bg1"/>
                </a:solidFill>
                <a:effectLst>
                  <a:outerShdw blurRad="38100" dist="38100" dir="2700000" algn="tl">
                    <a:srgbClr val="000000"/>
                  </a:outerShdw>
                </a:effectLst>
                <a:latin typeface="Times New Roman" pitchFamily="18" charset="0"/>
                <a:cs typeface="Times New Roman" pitchFamily="18" charset="0"/>
              </a:rPr>
              <a:t>System.Configuration</a:t>
            </a:r>
          </a:p>
        </p:txBody>
      </p:sp>
      <p:sp>
        <p:nvSpPr>
          <p:cNvPr id="93191" name="Rectangle 7"/>
          <p:cNvSpPr>
            <a:spLocks noChangeArrowheads="1"/>
          </p:cNvSpPr>
          <p:nvPr/>
        </p:nvSpPr>
        <p:spPr bwMode="auto">
          <a:xfrm>
            <a:off x="5410200" y="4343400"/>
            <a:ext cx="2133600" cy="493713"/>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a:solidFill>
                  <a:schemeClr val="bg1"/>
                </a:solidFill>
                <a:effectLst>
                  <a:outerShdw blurRad="38100" dist="38100" dir="2700000" algn="tl">
                    <a:srgbClr val="000000"/>
                  </a:outerShdw>
                </a:effectLst>
                <a:latin typeface="Times New Roman" pitchFamily="18" charset="0"/>
                <a:cs typeface="Times New Roman" pitchFamily="18" charset="0"/>
              </a:rPr>
              <a:t>System.Collections</a:t>
            </a:r>
          </a:p>
        </p:txBody>
      </p:sp>
      <p:sp>
        <p:nvSpPr>
          <p:cNvPr id="93192" name="Rectangle 8"/>
          <p:cNvSpPr>
            <a:spLocks noChangeArrowheads="1"/>
          </p:cNvSpPr>
          <p:nvPr/>
        </p:nvSpPr>
        <p:spPr bwMode="auto">
          <a:xfrm>
            <a:off x="1524000" y="4367213"/>
            <a:ext cx="1566863" cy="493712"/>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dirty="0">
                <a:solidFill>
                  <a:schemeClr val="bg1"/>
                </a:solidFill>
                <a:effectLst>
                  <a:outerShdw blurRad="38100" dist="38100" dir="2700000" algn="tl">
                    <a:srgbClr val="000000"/>
                  </a:outerShdw>
                </a:effectLst>
                <a:latin typeface="Times New Roman" pitchFamily="18" charset="0"/>
                <a:cs typeface="Times New Roman" pitchFamily="18" charset="0"/>
              </a:rPr>
              <a:t>System.IO</a:t>
            </a:r>
          </a:p>
        </p:txBody>
      </p:sp>
      <p:sp>
        <p:nvSpPr>
          <p:cNvPr id="93193" name="Rectangle 9"/>
          <p:cNvSpPr>
            <a:spLocks noChangeArrowheads="1"/>
          </p:cNvSpPr>
          <p:nvPr/>
        </p:nvSpPr>
        <p:spPr bwMode="auto">
          <a:xfrm>
            <a:off x="1524000" y="3749675"/>
            <a:ext cx="1566863" cy="493713"/>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a:solidFill>
                  <a:schemeClr val="bg1"/>
                </a:solidFill>
                <a:effectLst>
                  <a:outerShdw blurRad="38100" dist="38100" dir="2700000" algn="tl">
                    <a:srgbClr val="000000"/>
                  </a:outerShdw>
                </a:effectLst>
                <a:latin typeface="Times New Roman" pitchFamily="18" charset="0"/>
                <a:cs typeface="Times New Roman" pitchFamily="18" charset="0"/>
              </a:rPr>
              <a:t>System.Reflection</a:t>
            </a:r>
          </a:p>
        </p:txBody>
      </p:sp>
      <p:sp>
        <p:nvSpPr>
          <p:cNvPr id="93194" name="Rectangle 10"/>
          <p:cNvSpPr>
            <a:spLocks noChangeArrowheads="1"/>
          </p:cNvSpPr>
          <p:nvPr/>
        </p:nvSpPr>
        <p:spPr bwMode="auto">
          <a:xfrm>
            <a:off x="1524000" y="3128963"/>
            <a:ext cx="1566863" cy="493712"/>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dirty="0" err="1">
                <a:solidFill>
                  <a:schemeClr val="bg1"/>
                </a:solidFill>
                <a:effectLst>
                  <a:outerShdw blurRad="38100" dist="38100" dir="2700000" algn="tl">
                    <a:srgbClr val="000000"/>
                  </a:outerShdw>
                </a:effectLst>
                <a:latin typeface="Times New Roman" pitchFamily="18" charset="0"/>
                <a:cs typeface="Times New Roman" pitchFamily="18" charset="0"/>
              </a:rPr>
              <a:t>System.Net</a:t>
            </a:r>
            <a:endParaRPr lang="en-US" sz="1600" dirty="0">
              <a:solidFill>
                <a:schemeClr val="bg1"/>
              </a:solidFill>
              <a:effectLst>
                <a:outerShdw blurRad="38100" dist="38100" dir="2700000" algn="tl">
                  <a:srgbClr val="000000"/>
                </a:outerShdw>
              </a:effectLst>
              <a:latin typeface="Times New Roman" pitchFamily="18" charset="0"/>
              <a:cs typeface="Times New Roman" pitchFamily="18" charset="0"/>
            </a:endParaRPr>
          </a:p>
        </p:txBody>
      </p:sp>
      <p:sp>
        <p:nvSpPr>
          <p:cNvPr id="93195" name="Rectangle 11"/>
          <p:cNvSpPr>
            <a:spLocks noChangeArrowheads="1"/>
          </p:cNvSpPr>
          <p:nvPr/>
        </p:nvSpPr>
        <p:spPr bwMode="auto">
          <a:xfrm>
            <a:off x="1524000" y="2514600"/>
            <a:ext cx="1566863" cy="493713"/>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a:solidFill>
                  <a:schemeClr val="bg1"/>
                </a:solidFill>
                <a:effectLst>
                  <a:outerShdw blurRad="38100" dist="38100" dir="2700000" algn="tl">
                    <a:srgbClr val="000000"/>
                  </a:outerShdw>
                </a:effectLst>
                <a:latin typeface="Times New Roman" pitchFamily="18" charset="0"/>
                <a:cs typeface="Times New Roman" pitchFamily="18" charset="0"/>
              </a:rPr>
              <a:t>System</a:t>
            </a:r>
          </a:p>
        </p:txBody>
      </p:sp>
      <p:sp>
        <p:nvSpPr>
          <p:cNvPr id="93196" name="Rectangle 12"/>
          <p:cNvSpPr>
            <a:spLocks noChangeArrowheads="1"/>
          </p:cNvSpPr>
          <p:nvPr/>
        </p:nvSpPr>
        <p:spPr bwMode="auto">
          <a:xfrm>
            <a:off x="3429000" y="3733800"/>
            <a:ext cx="1633538" cy="493713"/>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a:solidFill>
                  <a:schemeClr val="bg1"/>
                </a:solidFill>
                <a:effectLst>
                  <a:outerShdw blurRad="38100" dist="38100" dir="2700000" algn="tl">
                    <a:srgbClr val="000000"/>
                  </a:outerShdw>
                </a:effectLst>
                <a:latin typeface="Times New Roman" pitchFamily="18" charset="0"/>
                <a:cs typeface="Times New Roman" pitchFamily="18" charset="0"/>
              </a:rPr>
              <a:t>System.Threading</a:t>
            </a:r>
          </a:p>
        </p:txBody>
      </p:sp>
      <p:sp>
        <p:nvSpPr>
          <p:cNvPr id="93197" name="Rectangle 13"/>
          <p:cNvSpPr>
            <a:spLocks noChangeArrowheads="1"/>
          </p:cNvSpPr>
          <p:nvPr/>
        </p:nvSpPr>
        <p:spPr bwMode="auto">
          <a:xfrm>
            <a:off x="3429000" y="3124200"/>
            <a:ext cx="1633538" cy="493713"/>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a:solidFill>
                  <a:schemeClr val="bg1"/>
                </a:solidFill>
                <a:effectLst>
                  <a:outerShdw blurRad="38100" dist="38100" dir="2700000" algn="tl">
                    <a:srgbClr val="000000"/>
                  </a:outerShdw>
                </a:effectLst>
                <a:latin typeface="Times New Roman" pitchFamily="18" charset="0"/>
                <a:cs typeface="Times New Roman" pitchFamily="18" charset="0"/>
              </a:rPr>
              <a:t>System.Text</a:t>
            </a:r>
          </a:p>
        </p:txBody>
      </p:sp>
      <p:sp>
        <p:nvSpPr>
          <p:cNvPr id="93198" name="Rectangle 14"/>
          <p:cNvSpPr>
            <a:spLocks noChangeArrowheads="1"/>
          </p:cNvSpPr>
          <p:nvPr/>
        </p:nvSpPr>
        <p:spPr bwMode="auto">
          <a:xfrm>
            <a:off x="3429000" y="2514600"/>
            <a:ext cx="1633538" cy="493713"/>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a:solidFill>
                  <a:schemeClr val="bg1"/>
                </a:solidFill>
                <a:effectLst>
                  <a:outerShdw blurRad="38100" dist="38100" dir="2700000" algn="tl">
                    <a:srgbClr val="000000"/>
                  </a:outerShdw>
                </a:effectLst>
                <a:latin typeface="Times New Roman" pitchFamily="18" charset="0"/>
                <a:cs typeface="Times New Roman" pitchFamily="18" charset="0"/>
              </a:rPr>
              <a:t>System.Security</a:t>
            </a:r>
          </a:p>
        </p:txBody>
      </p:sp>
      <p:sp>
        <p:nvSpPr>
          <p:cNvPr id="93199" name="Rectangle 15"/>
          <p:cNvSpPr>
            <a:spLocks noChangeArrowheads="1"/>
          </p:cNvSpPr>
          <p:nvPr/>
        </p:nvSpPr>
        <p:spPr bwMode="auto">
          <a:xfrm>
            <a:off x="5410200" y="2514600"/>
            <a:ext cx="2133600" cy="493713"/>
          </a:xfrm>
          <a:prstGeom prst="rect">
            <a:avLst/>
          </a:prstGeom>
          <a:gradFill rotWithShape="0">
            <a:gsLst>
              <a:gs pos="0">
                <a:schemeClr val="hlink">
                  <a:gamma/>
                  <a:shade val="46275"/>
                  <a:invGamma/>
                </a:schemeClr>
              </a:gs>
              <a:gs pos="100000">
                <a:schemeClr val="hlink"/>
              </a:gs>
            </a:gsLst>
            <a:lin ang="5400000" scaled="1"/>
          </a:gradFill>
          <a:ln w="12700">
            <a:miter lim="800000"/>
            <a:headEnd/>
            <a:tailEnd/>
          </a:ln>
          <a:effectLst/>
          <a:scene3d>
            <a:camera prst="legacyObliqueTopRight"/>
            <a:lightRig rig="legacyFlat3" dir="b"/>
          </a:scene3d>
          <a:sp3d extrusionH="201600" prstMaterial="legacyMatte">
            <a:bevelT w="13500" h="13500" prst="angle"/>
            <a:bevelB w="13500" h="13500" prst="angle"/>
            <a:extrusionClr>
              <a:schemeClr val="hlink"/>
            </a:extrusionClr>
          </a:sp3d>
        </p:spPr>
        <p:txBody>
          <a:bodyPr wrap="none" tIns="0" bIns="0">
            <a:flatTx/>
          </a:bodyPr>
          <a:lstStyle/>
          <a:p>
            <a:pPr algn="ctr">
              <a:lnSpc>
                <a:spcPct val="100000"/>
              </a:lnSpc>
              <a:spcBef>
                <a:spcPct val="0"/>
              </a:spcBef>
              <a:buClrTx/>
              <a:buSzTx/>
              <a:buFontTx/>
              <a:buNone/>
            </a:pPr>
            <a:r>
              <a:rPr lang="en-US" sz="1600">
                <a:solidFill>
                  <a:schemeClr val="bg1"/>
                </a:solidFill>
                <a:effectLst>
                  <a:outerShdw blurRad="38100" dist="38100" dir="2700000" algn="tl">
                    <a:srgbClr val="000000"/>
                  </a:outerShdw>
                </a:effectLst>
                <a:latin typeface="Times New Roman" pitchFamily="18" charset="0"/>
                <a:cs typeface="Times New Roman" pitchFamily="18" charset="0"/>
              </a:rPr>
              <a:t>System.Runtime.</a:t>
            </a:r>
          </a:p>
          <a:p>
            <a:pPr algn="ctr">
              <a:lnSpc>
                <a:spcPct val="100000"/>
              </a:lnSpc>
              <a:spcBef>
                <a:spcPct val="0"/>
              </a:spcBef>
              <a:buClrTx/>
              <a:buSzTx/>
              <a:buFontTx/>
              <a:buNone/>
            </a:pPr>
            <a:r>
              <a:rPr lang="en-US" sz="1600">
                <a:solidFill>
                  <a:schemeClr val="bg1"/>
                </a:solidFill>
                <a:effectLst>
                  <a:outerShdw blurRad="38100" dist="38100" dir="2700000" algn="tl">
                    <a:srgbClr val="000000"/>
                  </a:outerShdw>
                </a:effectLst>
                <a:latin typeface="Times New Roman" pitchFamily="18" charset="0"/>
                <a:cs typeface="Times New Roman" pitchFamily="18" charset="0"/>
              </a:rPr>
              <a:t>InteropServices</a:t>
            </a:r>
          </a:p>
        </p:txBody>
      </p:sp>
    </p:spTree>
  </p:cSld>
  <p:clrMapOvr>
    <a:masterClrMapping/>
  </p:clrMapOvr>
  <p:transition>
    <p:strips dir="rd"/>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0034" y="457200"/>
            <a:ext cx="8429684" cy="563562"/>
          </a:xfrm>
        </p:spPr>
        <p:txBody>
          <a:bodyPr>
            <a:normAutofit fontScale="90000"/>
          </a:bodyPr>
          <a:lstStyle/>
          <a:p>
            <a:r>
              <a:rPr lang="en-US" b="1">
                <a:latin typeface="Times New Roman" pitchFamily="18" charset="0"/>
                <a:cs typeface="Times New Roman" pitchFamily="18" charset="0"/>
              </a:rPr>
              <a:t>Các lớp cơ sở của .NET framework</a:t>
            </a:r>
          </a:p>
        </p:txBody>
      </p:sp>
      <p:sp>
        <p:nvSpPr>
          <p:cNvPr id="3" name="Content Placeholder 2"/>
          <p:cNvSpPr>
            <a:spLocks noGrp="1"/>
          </p:cNvSpPr>
          <p:nvPr>
            <p:ph idx="1"/>
          </p:nvPr>
        </p:nvSpPr>
        <p:spPr/>
        <p:txBody>
          <a:bodyPr/>
          <a:lstStyle/>
          <a:p>
            <a:r>
              <a:rPr lang="en-US" sz="2800" b="0">
                <a:latin typeface="Times New Roman" pitchFamily="18" charset="0"/>
                <a:cs typeface="Times New Roman" pitchFamily="18" charset="0"/>
              </a:rPr>
              <a:t> System.Drawing</a:t>
            </a:r>
          </a:p>
          <a:p>
            <a:r>
              <a:rPr lang="en-US" sz="2800" b="0">
                <a:latin typeface="Times New Roman" pitchFamily="18" charset="0"/>
                <a:cs typeface="Times New Roman" pitchFamily="18" charset="0"/>
              </a:rPr>
              <a:t> System.Data</a:t>
            </a:r>
          </a:p>
          <a:p>
            <a:r>
              <a:rPr lang="en-US" sz="2800" b="0">
                <a:latin typeface="Times New Roman" pitchFamily="18" charset="0"/>
                <a:cs typeface="Times New Roman" pitchFamily="18" charset="0"/>
              </a:rPr>
              <a:t> System.Windows.Forms</a:t>
            </a:r>
          </a:p>
          <a:p>
            <a:r>
              <a:rPr lang="en-US" sz="2800" b="0">
                <a:latin typeface="Times New Roman" pitchFamily="18" charset="0"/>
                <a:cs typeface="Times New Roman" pitchFamily="18" charset="0"/>
              </a:rPr>
              <a:t> System.Web.UI</a:t>
            </a:r>
          </a:p>
          <a:p>
            <a:r>
              <a:rPr lang="en-US" sz="2800" b="0">
                <a:latin typeface="Times New Roman" pitchFamily="18" charset="0"/>
                <a:cs typeface="Times New Roman" pitchFamily="18" charset="0"/>
              </a:rPr>
              <a:t> System.Web.Services</a:t>
            </a:r>
          </a:p>
          <a:p>
            <a:r>
              <a:rPr lang="en-US" sz="2800" b="0">
                <a:latin typeface="Times New Roman" pitchFamily="18" charset="0"/>
                <a:cs typeface="Times New Roman" pitchFamily="18" charset="0"/>
              </a:rPr>
              <a:t> ……………………..</a:t>
            </a:r>
          </a:p>
          <a:p>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66</a:t>
            </a:fld>
            <a:endParaRPr lang="en-US">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ADO.NET</a:t>
            </a:r>
          </a:p>
        </p:txBody>
      </p:sp>
      <p:sp>
        <p:nvSpPr>
          <p:cNvPr id="3" name="Content Placeholder 2"/>
          <p:cNvSpPr>
            <a:spLocks noGrp="1"/>
          </p:cNvSpPr>
          <p:nvPr>
            <p:ph idx="1"/>
          </p:nvPr>
        </p:nvSpPr>
        <p:spPr/>
        <p:txBody>
          <a:bodyPr/>
          <a:lstStyle/>
          <a:p>
            <a:pPr>
              <a:spcAft>
                <a:spcPts val="600"/>
              </a:spcAft>
            </a:pP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Là</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các</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lớp</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truy</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cập</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dữ</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liệu</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cho</a:t>
            </a:r>
            <a:r>
              <a:rPr lang="en-US" sz="2400" b="0" dirty="0">
                <a:latin typeface="Times New Roman" pitchFamily="18" charset="0"/>
                <a:cs typeface="Times New Roman" pitchFamily="18" charset="0"/>
              </a:rPr>
              <a:t> .NET Framework</a:t>
            </a:r>
          </a:p>
          <a:p>
            <a:pPr>
              <a:spcAft>
                <a:spcPts val="600"/>
              </a:spcAft>
            </a:pP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Được</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thiết</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kế</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cho</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trập</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cập</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dữ</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liệu</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hiệu</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quả</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cao</a:t>
            </a:r>
            <a:endParaRPr lang="en-US" sz="2400" b="0" dirty="0">
              <a:latin typeface="Times New Roman" pitchFamily="18" charset="0"/>
              <a:cs typeface="Times New Roman" pitchFamily="18" charset="0"/>
            </a:endParaRPr>
          </a:p>
          <a:p>
            <a:pPr>
              <a:spcAft>
                <a:spcPts val="600"/>
              </a:spcAft>
            </a:pP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Hỗ</a:t>
            </a:r>
            <a:r>
              <a:rPr lang="en-US" sz="2400" b="0" dirty="0">
                <a:latin typeface="Times New Roman" pitchFamily="18" charset="0"/>
                <a:cs typeface="Times New Roman" pitchFamily="18" charset="0"/>
              </a:rPr>
              <a:t> </a:t>
            </a:r>
            <a:r>
              <a:rPr lang="en-US" sz="2400" b="0" dirty="0" err="1">
                <a:latin typeface="Times New Roman" pitchFamily="18" charset="0"/>
                <a:cs typeface="Times New Roman" pitchFamily="18" charset="0"/>
              </a:rPr>
              <a:t>trợ</a:t>
            </a:r>
            <a:r>
              <a:rPr lang="en-US" sz="2400" b="0" dirty="0">
                <a:latin typeface="Times New Roman" pitchFamily="18" charset="0"/>
                <a:cs typeface="Times New Roman" pitchFamily="18" charset="0"/>
              </a:rPr>
              <a:t> XML </a:t>
            </a:r>
            <a:r>
              <a:rPr lang="en-US" sz="2400" b="0" dirty="0" err="1">
                <a:latin typeface="Times New Roman" pitchFamily="18" charset="0"/>
                <a:cs typeface="Times New Roman" pitchFamily="18" charset="0"/>
              </a:rPr>
              <a:t>và</a:t>
            </a:r>
            <a:r>
              <a:rPr lang="en-US" sz="2400" b="0" dirty="0">
                <a:latin typeface="Times New Roman" pitchFamily="18" charset="0"/>
                <a:cs typeface="Times New Roman" pitchFamily="18" charset="0"/>
              </a:rPr>
              <a:t> disconnected record sets</a:t>
            </a: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67</a:t>
            </a:fld>
            <a:endParaRPr lang="en-US">
              <a:latin typeface="Times New Roman" pitchFamily="18" charset="0"/>
              <a:cs typeface="Times New Roman" pitchFamily="18" charset="0"/>
            </a:endParaRPr>
          </a:p>
        </p:txBody>
      </p:sp>
      <p:pic>
        <p:nvPicPr>
          <p:cNvPr id="77826" name="Picture 2" descr="D:\UIT\Editted\Images\imageAdoNetModel.gif"/>
          <p:cNvPicPr>
            <a:picLocks noChangeAspect="1" noChangeArrowheads="1"/>
          </p:cNvPicPr>
          <p:nvPr/>
        </p:nvPicPr>
        <p:blipFill>
          <a:blip r:embed="rId2"/>
          <a:srcRect/>
          <a:stretch>
            <a:fillRect/>
          </a:stretch>
        </p:blipFill>
        <p:spPr bwMode="auto">
          <a:xfrm>
            <a:off x="403761" y="3200400"/>
            <a:ext cx="8283039" cy="3543300"/>
          </a:xfrm>
          <a:prstGeom prst="rect">
            <a:avLst/>
          </a:prstGeom>
          <a:noFill/>
        </p:spPr>
      </p:pic>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Giao diện người dùng</a:t>
            </a:r>
          </a:p>
        </p:txBody>
      </p:sp>
      <p:sp>
        <p:nvSpPr>
          <p:cNvPr id="3" name="Content Placeholder 2"/>
          <p:cNvSpPr>
            <a:spLocks noGrp="1"/>
          </p:cNvSpPr>
          <p:nvPr>
            <p:ph idx="1"/>
          </p:nvPr>
        </p:nvSpPr>
        <p:spPr/>
        <p:txBody>
          <a:bodyPr/>
          <a:lstStyle/>
          <a:p>
            <a:pPr marL="342900" lvl="1" indent="-342900">
              <a:spcAft>
                <a:spcPts val="600"/>
              </a:spcAft>
              <a:buFont typeface="Times New Roman" pitchFamily="18" charset="0"/>
              <a:buChar char="•"/>
            </a:pPr>
            <a:r>
              <a:rPr lang="en-US" dirty="0">
                <a:latin typeface="Times New Roman" pitchFamily="18" charset="0"/>
                <a:cs typeface="Times New Roman" pitchFamily="18" charset="0"/>
              </a:rPr>
              <a:t>Window form: </a:t>
            </a:r>
            <a:r>
              <a:rPr lang="en-US" dirty="0" err="1">
                <a:latin typeface="Times New Roman" pitchFamily="18" charset="0"/>
                <a:cs typeface="Times New Roman" pitchFamily="18" charset="0"/>
              </a:rPr>
              <a:t>dùng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để</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tạo</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ứng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dụng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cục</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bộ</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có</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giao</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diện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cửa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sổ</a:t>
            </a:r>
            <a:r>
              <a:rPr lang="en-US" dirty="0">
                <a:latin typeface="Times New Roman" pitchFamily="18" charset="0"/>
                <a:cs typeface="Times New Roman" pitchFamily="18" charset="0"/>
              </a:rPr>
              <a:t>.</a:t>
            </a:r>
          </a:p>
          <a:p>
            <a:pPr>
              <a:spcAft>
                <a:spcPts val="600"/>
              </a:spcAft>
            </a:pPr>
            <a:r>
              <a:rPr lang="en-US" b="0" dirty="0">
                <a:latin typeface="Times New Roman" pitchFamily="18" charset="0"/>
                <a:cs typeface="Times New Roman" pitchFamily="18" charset="0"/>
              </a:rPr>
              <a:t>Web form: </a:t>
            </a:r>
            <a:r>
              <a:rPr lang="en-US" b="0" dirty="0" err="1">
                <a:latin typeface="Times New Roman" pitchFamily="18" charset="0"/>
                <a:cs typeface="Times New Roman" pitchFamily="18" charset="0"/>
              </a:rPr>
              <a:t>dùng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để</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tạo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r>
              <a:rPr lang="en-US" b="0" dirty="0">
                <a:latin typeface="Times New Roman" pitchFamily="18" charset="0"/>
                <a:cs typeface="Times New Roman" pitchFamily="18" charset="0"/>
              </a:rPr>
              <a:t> web</a:t>
            </a:r>
          </a:p>
          <a:p>
            <a:pPr>
              <a:spcAft>
                <a:spcPts val="600"/>
              </a:spcAft>
            </a:pPr>
            <a:r>
              <a:rPr lang="en-US" b="0" dirty="0">
                <a:latin typeface="Times New Roman" pitchFamily="18" charset="0"/>
                <a:cs typeface="Times New Roman" pitchFamily="18" charset="0"/>
              </a:rPr>
              <a:t>Console: </a:t>
            </a:r>
            <a:r>
              <a:rPr lang="en-US" b="0" dirty="0" err="1">
                <a:latin typeface="Times New Roman" pitchFamily="18" charset="0"/>
                <a:cs typeface="Times New Roman" pitchFamily="18" charset="0"/>
              </a:rPr>
              <a:t>Dùng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để</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tạo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được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tương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tác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bằng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lệnh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giống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như</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giao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diện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Ms</a:t>
            </a:r>
            <a:r>
              <a:rPr lang="en-US" b="0" dirty="0">
                <a:latin typeface="Times New Roman" pitchFamily="18" charset="0"/>
                <a:cs typeface="Times New Roman" pitchFamily="18" charset="0"/>
              </a:rPr>
              <a:t> Dos</a:t>
            </a: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68</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7772400" cy="563562"/>
          </a:xfrm>
        </p:spPr>
        <p:txBody>
          <a:bodyPr>
            <a:normAutofit fontScale="90000"/>
          </a:bodyPr>
          <a:lstStyle/>
          <a:p>
            <a:r>
              <a:rPr lang="en-US" b="1">
                <a:latin typeface="Times New Roman" pitchFamily="18" charset="0"/>
                <a:cs typeface="Times New Roman" pitchFamily="18" charset="0"/>
              </a:rPr>
              <a:t>Common Language Specification</a:t>
            </a:r>
          </a:p>
        </p:txBody>
      </p:sp>
      <p:sp>
        <p:nvSpPr>
          <p:cNvPr id="3" name="Content Placeholder 2"/>
          <p:cNvSpPr>
            <a:spLocks noGrp="1"/>
          </p:cNvSpPr>
          <p:nvPr>
            <p:ph idx="1"/>
          </p:nvPr>
        </p:nvSpPr>
        <p:spPr/>
        <p:txBody>
          <a:bodyPr/>
          <a:lstStyle/>
          <a:p>
            <a:pPr>
              <a:spcAft>
                <a:spcPts val="600"/>
              </a:spcAft>
            </a:pPr>
            <a:r>
              <a:rPr lang="en-US" sz="2400" b="0">
                <a:latin typeface="Times New Roman" pitchFamily="18" charset="0"/>
                <a:cs typeface="Times New Roman" pitchFamily="18" charset="0"/>
              </a:rPr>
              <a:t>Hệ thống kiểu dữ liệu chung (Common Type System – CTS)</a:t>
            </a:r>
          </a:p>
          <a:p>
            <a:pPr>
              <a:spcAft>
                <a:spcPts val="600"/>
              </a:spcAft>
            </a:pPr>
            <a:r>
              <a:rPr lang="en-US" sz="2400" b="0">
                <a:latin typeface="Times New Roman" pitchFamily="18" charset="0"/>
                <a:cs typeface="Times New Roman" pitchFamily="18" charset="0"/>
              </a:rPr>
              <a:t>Metadata</a:t>
            </a:r>
          </a:p>
          <a:p>
            <a:pPr>
              <a:spcAft>
                <a:spcPts val="600"/>
              </a:spcAft>
            </a:pPr>
            <a:r>
              <a:rPr lang="en-US" sz="2400" b="0">
                <a:latin typeface="Times New Roman" pitchFamily="18" charset="0"/>
                <a:cs typeface="Times New Roman" pitchFamily="18" charset="0"/>
              </a:rPr>
              <a:t>Đặc tả ngôn ngữ chung (Common Language Specification – CLS)</a:t>
            </a:r>
          </a:p>
          <a:p>
            <a:pPr>
              <a:spcAft>
                <a:spcPts val="600"/>
              </a:spcAft>
            </a:pPr>
            <a:r>
              <a:rPr lang="en-US" sz="2400" b="0">
                <a:latin typeface="Times New Roman" pitchFamily="18" charset="0"/>
                <a:cs typeface="Times New Roman" pitchFamily="18" charset="0"/>
              </a:rPr>
              <a:t>Hệ thống thi hành ảo (Virtual Execution System – VLS)</a:t>
            </a: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69</a:t>
            </a:fld>
            <a:endParaRPr lang="en-US">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cstate="print"/>
          <a:srcRect l="49988" b="9979"/>
          <a:stretch>
            <a:fillRect/>
          </a:stretch>
        </p:blipFill>
        <p:spPr bwMode="auto">
          <a:xfrm>
            <a:off x="4572000" y="228600"/>
            <a:ext cx="4632613" cy="4572000"/>
          </a:xfrm>
          <a:prstGeom prst="rect">
            <a:avLst/>
          </a:prstGeom>
          <a:noFill/>
          <a:ln>
            <a:noFill/>
          </a:ln>
        </p:spPr>
      </p:pic>
      <p:pic>
        <p:nvPicPr>
          <p:cNvPr id="3" name="Picture 2"/>
          <p:cNvPicPr>
            <a:picLocks noChangeAspect="1" noChangeArrowheads="1"/>
          </p:cNvPicPr>
          <p:nvPr/>
        </p:nvPicPr>
        <p:blipFill>
          <a:blip r:embed="rId2" cstate="print"/>
          <a:srcRect t="90021"/>
          <a:stretch>
            <a:fillRect/>
          </a:stretch>
        </p:blipFill>
        <p:spPr bwMode="auto">
          <a:xfrm>
            <a:off x="0" y="6356104"/>
            <a:ext cx="9144000" cy="500309"/>
          </a:xfrm>
          <a:prstGeom prst="rect">
            <a:avLst/>
          </a:prstGeom>
          <a:noFill/>
          <a:ln>
            <a:noFill/>
          </a:ln>
        </p:spPr>
      </p:pic>
      <p:pic>
        <p:nvPicPr>
          <p:cNvPr id="5" name="Picture 2"/>
          <p:cNvPicPr>
            <a:picLocks noChangeAspect="1" noChangeArrowheads="1"/>
          </p:cNvPicPr>
          <p:nvPr/>
        </p:nvPicPr>
        <p:blipFill>
          <a:blip r:embed="rId2" cstate="print"/>
          <a:srcRect r="50033" b="11091"/>
          <a:stretch>
            <a:fillRect/>
          </a:stretch>
        </p:blipFill>
        <p:spPr bwMode="auto">
          <a:xfrm>
            <a:off x="0" y="228600"/>
            <a:ext cx="4572000" cy="4460489"/>
          </a:xfrm>
          <a:prstGeom prst="rect">
            <a:avLst/>
          </a:prstGeom>
          <a:noFill/>
          <a:ln>
            <a:noFill/>
          </a:ln>
        </p:spPr>
      </p:pic>
    </p:spTree>
    <p:extLst>
      <p:ext uri="{BB962C8B-B14F-4D97-AF65-F5344CB8AC3E}">
        <p14:creationId xmlns:p14="http://schemas.microsoft.com/office/powerpoint/2010/main" val="67138658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7696200" cy="563562"/>
          </a:xfrm>
        </p:spPr>
        <p:txBody>
          <a:bodyPr>
            <a:normAutofit fontScale="90000"/>
          </a:bodyPr>
          <a:lstStyle/>
          <a:p>
            <a:r>
              <a:rPr lang="en-US" b="1">
                <a:latin typeface="Times New Roman" pitchFamily="18" charset="0"/>
                <a:cs typeface="Times New Roman" pitchFamily="18" charset="0"/>
              </a:rPr>
              <a:t>Common Language Specification</a:t>
            </a:r>
          </a:p>
        </p:txBody>
      </p:sp>
      <p:sp>
        <p:nvSpPr>
          <p:cNvPr id="3" name="Content Placeholder 2"/>
          <p:cNvSpPr>
            <a:spLocks noGrp="1"/>
          </p:cNvSpPr>
          <p:nvPr>
            <p:ph idx="1"/>
          </p:nvPr>
        </p:nvSpPr>
        <p:spPr/>
        <p:txBody>
          <a:bodyPr>
            <a:normAutofit lnSpcReduction="10000"/>
          </a:bodyPr>
          <a:lstStyle/>
          <a:p>
            <a:r>
              <a:rPr lang="en-US" sz="2400" b="0">
                <a:latin typeface="Times New Roman" pitchFamily="18" charset="0"/>
                <a:cs typeface="Times New Roman" pitchFamily="18" charset="0"/>
              </a:rPr>
              <a:t>Common Type System:</a:t>
            </a:r>
          </a:p>
          <a:p>
            <a:pPr lvl="1"/>
            <a:r>
              <a:rPr lang="en-US" sz="2400">
                <a:latin typeface="Times New Roman" pitchFamily="18" charset="0"/>
                <a:cs typeface="Times New Roman" pitchFamily="18" charset="0"/>
              </a:rPr>
              <a:t>Tích hợp cross-language, sử dụng kiểu an toàn và thi hành code hiệu năng cao</a:t>
            </a:r>
          </a:p>
          <a:p>
            <a:pPr lvl="1"/>
            <a:r>
              <a:rPr lang="en-US" sz="2400" b="0">
                <a:latin typeface="Times New Roman" pitchFamily="18" charset="0"/>
                <a:cs typeface="Times New Roman" pitchFamily="18" charset="0"/>
              </a:rPr>
              <a:t>Mô hình hướng đối tượng cho nhiều ngôn ngữ</a:t>
            </a:r>
          </a:p>
          <a:p>
            <a:pPr lvl="1"/>
            <a:r>
              <a:rPr lang="en-US" sz="2400" b="0">
                <a:latin typeface="Times New Roman" pitchFamily="18" charset="0"/>
                <a:cs typeface="Times New Roman" pitchFamily="18" charset="0"/>
              </a:rPr>
              <a:t>Các luật giúp sử dụng các đối tượng ở những ngôn ngữ khác nhau</a:t>
            </a:r>
          </a:p>
          <a:p>
            <a:pPr lvl="1"/>
            <a:r>
              <a:rPr lang="en-US" sz="2400">
                <a:latin typeface="Times New Roman" pitchFamily="18" charset="0"/>
                <a:cs typeface="Times New Roman" pitchFamily="18" charset="0"/>
              </a:rPr>
              <a:t>Các </a:t>
            </a:r>
            <a:r>
              <a:rPr lang="en-US" sz="2400" b="0">
                <a:latin typeface="Times New Roman" pitchFamily="18" charset="0"/>
                <a:cs typeface="Times New Roman" pitchFamily="18" charset="0"/>
              </a:rPr>
              <a:t>luật giúp các đối tượng viết bởi các ngôn ngữ khác nhau tương tác với nhau</a:t>
            </a:r>
          </a:p>
          <a:p>
            <a:pPr lvl="1"/>
            <a:r>
              <a:rPr lang="en-US" sz="2400" b="0">
                <a:latin typeface="Times New Roman" pitchFamily="18" charset="0"/>
                <a:cs typeface="Times New Roman" pitchFamily="18" charset="0"/>
              </a:rPr>
              <a:t>Các luật cho phạm vi của các kiểu</a:t>
            </a:r>
          </a:p>
          <a:p>
            <a:pPr lvl="1"/>
            <a:r>
              <a:rPr lang="en-US" sz="2400">
                <a:latin typeface="Times New Roman" pitchFamily="18" charset="0"/>
                <a:cs typeface="Times New Roman" pitchFamily="18" charset="0"/>
              </a:rPr>
              <a:t>Các luật quản lý thừa kế kiểu, phương thức ảo và thời gian sống của đối tượng</a:t>
            </a:r>
            <a:endParaRPr lang="en-US" sz="2400" b="0">
              <a:latin typeface="Times New Roman" pitchFamily="18" charset="0"/>
              <a:cs typeface="Times New Roman" pitchFamily="18" charset="0"/>
            </a:endParaRPr>
          </a:p>
          <a:p>
            <a:pPr lvl="1"/>
            <a:endParaRPr lang="en-US" sz="2400" b="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70</a:t>
            </a:fld>
            <a:endParaRPr lang="en-US">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Ưu điểm của .NET Framework</a:t>
            </a:r>
          </a:p>
        </p:txBody>
      </p:sp>
      <p:sp>
        <p:nvSpPr>
          <p:cNvPr id="3" name="Content Placeholder 2"/>
          <p:cNvSpPr>
            <a:spLocks noGrp="1"/>
          </p:cNvSpPr>
          <p:nvPr>
            <p:ph idx="1"/>
          </p:nvPr>
        </p:nvSpPr>
        <p:spPr/>
        <p:txBody>
          <a:bodyPr/>
          <a:lstStyle/>
          <a:p>
            <a:r>
              <a:rPr lang="en-US" b="0" dirty="0" err="1">
                <a:latin typeface="Times New Roman" pitchFamily="18" charset="0"/>
                <a:cs typeface="Times New Roman" pitchFamily="18" charset="0"/>
              </a:rPr>
              <a:t>Dùng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chung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cho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nhiều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ngôn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ngữ</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lập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trình</a:t>
            </a:r>
            <a:endParaRPr lang="en-US" b="0" dirty="0">
              <a:latin typeface="Times New Roman" pitchFamily="18" charset="0"/>
              <a:cs typeface="Times New Roman" pitchFamily="18" charset="0"/>
            </a:endParaRPr>
          </a:p>
          <a:p>
            <a:r>
              <a:rPr lang="en-US" b="0" dirty="0" err="1">
                <a:latin typeface="Times New Roman" pitchFamily="18" charset="0"/>
                <a:cs typeface="Times New Roman" pitchFamily="18" charset="0"/>
              </a:rPr>
              <a:t>Tạo</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độc</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lập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với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môi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trường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phần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cứng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bên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dưới</a:t>
            </a:r>
            <a:endParaRPr lang="en-US" b="0" dirty="0">
              <a:latin typeface="Times New Roman" pitchFamily="18" charset="0"/>
              <a:cs typeface="Times New Roman" pitchFamily="18" charset="0"/>
            </a:endParaRPr>
          </a:p>
          <a:p>
            <a:r>
              <a:rPr lang="en-US" b="0" dirty="0">
                <a:latin typeface="Times New Roman" pitchFamily="18" charset="0"/>
                <a:cs typeface="Times New Roman" pitchFamily="18" charset="0"/>
              </a:rPr>
              <a:t>Cho </a:t>
            </a:r>
            <a:r>
              <a:rPr lang="en-US" b="0" dirty="0" err="1">
                <a:latin typeface="Times New Roman" pitchFamily="18" charset="0"/>
                <a:cs typeface="Times New Roman" pitchFamily="18" charset="0"/>
              </a:rPr>
              <a:t>phép</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viết</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bằng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nhiều</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ngôn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ngữ</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tương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thích</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với</a:t>
            </a:r>
            <a:r>
              <a:rPr lang="en-US" b="0" dirty="0">
                <a:latin typeface="Times New Roman" pitchFamily="18" charset="0"/>
                <a:cs typeface="Times New Roman" pitchFamily="18" charset="0"/>
              </a:rPr>
              <a:t> .NET</a:t>
            </a:r>
          </a:p>
          <a:p>
            <a:r>
              <a:rPr lang="en-US" b="0" dirty="0" err="1">
                <a:latin typeface="Times New Roman" pitchFamily="18" charset="0"/>
                <a:cs typeface="Times New Roman" pitchFamily="18" charset="0"/>
              </a:rPr>
              <a:t>Tự</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động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quản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lý</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tài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nguyên</a:t>
            </a:r>
            <a:endParaRPr lang="en-US" b="0" dirty="0">
              <a:latin typeface="Times New Roman" pitchFamily="18" charset="0"/>
              <a:cs typeface="Times New Roman" pitchFamily="18" charset="0"/>
            </a:endParaRPr>
          </a:p>
          <a:p>
            <a:r>
              <a:rPr lang="en-US" b="0" dirty="0" err="1">
                <a:latin typeface="Times New Roman" pitchFamily="18" charset="0"/>
                <a:cs typeface="Times New Roman" pitchFamily="18" charset="0"/>
              </a:rPr>
              <a:t>Dễ</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dàng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triển</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khai</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ứng</a:t>
            </a:r>
            <a:r>
              <a:rPr lang="en-US" b="0" dirty="0">
                <a:latin typeface="Times New Roman" pitchFamily="18" charset="0"/>
                <a:cs typeface="Times New Roman" pitchFamily="18" charset="0"/>
              </a:rPr>
              <a:t> </a:t>
            </a:r>
            <a:r>
              <a:rPr lang="en-US" b="0" dirty="0" err="1">
                <a:latin typeface="Times New Roman" pitchFamily="18" charset="0"/>
                <a:cs typeface="Times New Roman" pitchFamily="18" charset="0"/>
              </a:rPr>
              <a:t>dụng</a:t>
            </a:r>
            <a:endParaRPr lang="en-US" b="0" dirty="0">
              <a:solidFill>
                <a:srgbClr val="FFFF99"/>
              </a:solidFill>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71</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t>Nội dung chính</a:t>
            </a:r>
          </a:p>
        </p:txBody>
      </p:sp>
      <p:sp>
        <p:nvSpPr>
          <p:cNvPr id="3" name="Content Placeholder 2"/>
          <p:cNvSpPr>
            <a:spLocks noGrp="1"/>
          </p:cNvSpPr>
          <p:nvPr>
            <p:ph idx="1"/>
          </p:nvPr>
        </p:nvSpPr>
        <p:spPr/>
        <p:txBody>
          <a:bodyPr/>
          <a:lstStyle/>
          <a:p>
            <a:pPr marL="514350" indent="-514350">
              <a:buNone/>
            </a:pPr>
            <a:endParaRPr lang="en-US" b="0"/>
          </a:p>
        </p:txBody>
      </p:sp>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72</a:t>
            </a:fld>
            <a:endParaRPr lang="en-US"/>
          </a:p>
        </p:txBody>
      </p:sp>
      <p:grpSp>
        <p:nvGrpSpPr>
          <p:cNvPr id="7" name="Group 3"/>
          <p:cNvGrpSpPr>
            <a:grpSpLocks/>
          </p:cNvGrpSpPr>
          <p:nvPr/>
        </p:nvGrpSpPr>
        <p:grpSpPr bwMode="auto">
          <a:xfrm>
            <a:off x="1828800" y="1665516"/>
            <a:ext cx="762000" cy="665163"/>
            <a:chOff x="1110" y="2656"/>
            <a:chExt cx="1549" cy="1351"/>
          </a:xfrm>
        </p:grpSpPr>
        <p:sp>
          <p:nvSpPr>
            <p:cNvPr id="43"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4"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5"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8" name="Group 7"/>
          <p:cNvGrpSpPr>
            <a:grpSpLocks/>
          </p:cNvGrpSpPr>
          <p:nvPr/>
        </p:nvGrpSpPr>
        <p:grpSpPr bwMode="auto">
          <a:xfrm>
            <a:off x="1828800" y="2605314"/>
            <a:ext cx="762000" cy="665163"/>
            <a:chOff x="3174" y="2656"/>
            <a:chExt cx="1549" cy="1351"/>
          </a:xfrm>
        </p:grpSpPr>
        <p:sp>
          <p:nvSpPr>
            <p:cNvPr id="47"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8"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 name="AutoShape 10"/>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50" name="Line 11"/>
          <p:cNvSpPr>
            <a:spLocks noChangeShapeType="1"/>
          </p:cNvSpPr>
          <p:nvPr/>
        </p:nvSpPr>
        <p:spPr bwMode="auto">
          <a:xfrm>
            <a:off x="2438400" y="22751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 name="Text Box 12"/>
          <p:cNvSpPr txBox="1">
            <a:spLocks noChangeArrowheads="1"/>
          </p:cNvSpPr>
          <p:nvPr/>
        </p:nvSpPr>
        <p:spPr bwMode="auto">
          <a:xfrm>
            <a:off x="2895600" y="1741716"/>
            <a:ext cx="253146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t>Lịch sử Windows</a:t>
            </a:r>
            <a:endParaRPr lang="en-US" sz="2400" dirty="0"/>
          </a:p>
        </p:txBody>
      </p:sp>
      <p:sp>
        <p:nvSpPr>
          <p:cNvPr id="52" name="Text Box 13"/>
          <p:cNvSpPr txBox="1">
            <a:spLocks noChangeArrowheads="1"/>
          </p:cNvSpPr>
          <p:nvPr/>
        </p:nvSpPr>
        <p:spPr bwMode="gray">
          <a:xfrm>
            <a:off x="2025650" y="1763941"/>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rPr>
              <a:t>1</a:t>
            </a:r>
          </a:p>
        </p:txBody>
      </p:sp>
      <p:sp>
        <p:nvSpPr>
          <p:cNvPr id="53" name="Line 14"/>
          <p:cNvSpPr>
            <a:spLocks noChangeShapeType="1"/>
          </p:cNvSpPr>
          <p:nvPr/>
        </p:nvSpPr>
        <p:spPr bwMode="auto">
          <a:xfrm>
            <a:off x="2438400" y="3189516"/>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 name="Text Box 15"/>
          <p:cNvSpPr txBox="1">
            <a:spLocks noChangeArrowheads="1"/>
          </p:cNvSpPr>
          <p:nvPr/>
        </p:nvSpPr>
        <p:spPr bwMode="auto">
          <a:xfrm>
            <a:off x="2895600" y="2656116"/>
            <a:ext cx="442781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t>Đặc điểm môi trường Windows</a:t>
            </a:r>
            <a:endParaRPr lang="en-US" sz="2400" dirty="0"/>
          </a:p>
        </p:txBody>
      </p:sp>
      <p:sp>
        <p:nvSpPr>
          <p:cNvPr id="55" name="Text Box 16"/>
          <p:cNvSpPr txBox="1">
            <a:spLocks noChangeArrowheads="1"/>
          </p:cNvSpPr>
          <p:nvPr/>
        </p:nvSpPr>
        <p:spPr bwMode="gray">
          <a:xfrm>
            <a:off x="2025650" y="2775858"/>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rPr>
              <a:t>2</a:t>
            </a:r>
          </a:p>
        </p:txBody>
      </p:sp>
      <p:grpSp>
        <p:nvGrpSpPr>
          <p:cNvPr id="9" name="Group 17"/>
          <p:cNvGrpSpPr>
            <a:grpSpLocks/>
          </p:cNvGrpSpPr>
          <p:nvPr/>
        </p:nvGrpSpPr>
        <p:grpSpPr bwMode="auto">
          <a:xfrm>
            <a:off x="1828800" y="3472091"/>
            <a:ext cx="762000" cy="665163"/>
            <a:chOff x="1110" y="2656"/>
            <a:chExt cx="1549" cy="1351"/>
          </a:xfrm>
        </p:grpSpPr>
        <p:sp>
          <p:nvSpPr>
            <p:cNvPr id="5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 name="Group 21"/>
          <p:cNvGrpSpPr>
            <a:grpSpLocks/>
          </p:cNvGrpSpPr>
          <p:nvPr/>
        </p:nvGrpSpPr>
        <p:grpSpPr bwMode="auto">
          <a:xfrm>
            <a:off x="1828800" y="4386491"/>
            <a:ext cx="762000" cy="665163"/>
            <a:chOff x="3174" y="2656"/>
            <a:chExt cx="1549" cy="1351"/>
          </a:xfrm>
        </p:grpSpPr>
        <p:sp>
          <p:nvSpPr>
            <p:cNvPr id="61" name="AutoShape 22"/>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AutoShape 23"/>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3" name="AutoShape 24"/>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64" name="Line 25"/>
          <p:cNvSpPr>
            <a:spLocks noChangeShapeType="1"/>
          </p:cNvSpPr>
          <p:nvPr/>
        </p:nvSpPr>
        <p:spPr bwMode="auto">
          <a:xfrm>
            <a:off x="2438400" y="40816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 name="Text Box 26"/>
          <p:cNvSpPr txBox="1">
            <a:spLocks noChangeArrowheads="1"/>
          </p:cNvSpPr>
          <p:nvPr/>
        </p:nvSpPr>
        <p:spPr bwMode="auto">
          <a:xfrm>
            <a:off x="2895600" y="3548291"/>
            <a:ext cx="350448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t>Lập trình hướng sự kiện</a:t>
            </a:r>
            <a:endParaRPr lang="en-US" sz="2400" dirty="0"/>
          </a:p>
        </p:txBody>
      </p:sp>
      <p:sp>
        <p:nvSpPr>
          <p:cNvPr id="66" name="Text Box 27"/>
          <p:cNvSpPr txBox="1">
            <a:spLocks noChangeArrowheads="1"/>
          </p:cNvSpPr>
          <p:nvPr/>
        </p:nvSpPr>
        <p:spPr bwMode="gray">
          <a:xfrm>
            <a:off x="2025650" y="3570516"/>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rPr>
              <a:t>3</a:t>
            </a:r>
          </a:p>
        </p:txBody>
      </p:sp>
      <p:sp>
        <p:nvSpPr>
          <p:cNvPr id="67" name="Line 28"/>
          <p:cNvSpPr>
            <a:spLocks noChangeShapeType="1"/>
          </p:cNvSpPr>
          <p:nvPr/>
        </p:nvSpPr>
        <p:spPr bwMode="auto">
          <a:xfrm>
            <a:off x="2438400" y="4996091"/>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8" name="Text Box 29"/>
          <p:cNvSpPr txBox="1">
            <a:spLocks noChangeArrowheads="1"/>
          </p:cNvSpPr>
          <p:nvPr/>
        </p:nvSpPr>
        <p:spPr bwMode="auto">
          <a:xfrm>
            <a:off x="2895600" y="4462691"/>
            <a:ext cx="250504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a:t>.NET Framework</a:t>
            </a:r>
            <a:endParaRPr lang="en-US" sz="2400" dirty="0"/>
          </a:p>
        </p:txBody>
      </p:sp>
      <p:sp>
        <p:nvSpPr>
          <p:cNvPr id="69" name="Text Box 30"/>
          <p:cNvSpPr txBox="1">
            <a:spLocks noChangeArrowheads="1"/>
          </p:cNvSpPr>
          <p:nvPr/>
        </p:nvSpPr>
        <p:spPr bwMode="gray">
          <a:xfrm>
            <a:off x="2025650" y="4484916"/>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a:solidFill>
                  <a:schemeClr val="bg1"/>
                </a:solidFill>
              </a:rPr>
              <a:t>4</a:t>
            </a:r>
          </a:p>
        </p:txBody>
      </p:sp>
      <p:sp>
        <p:nvSpPr>
          <p:cNvPr id="70" name="Line 28"/>
          <p:cNvSpPr>
            <a:spLocks noChangeShapeType="1"/>
          </p:cNvSpPr>
          <p:nvPr/>
        </p:nvSpPr>
        <p:spPr bwMode="auto">
          <a:xfrm>
            <a:off x="2441975" y="5912079"/>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 name="Text Box 29"/>
          <p:cNvSpPr txBox="1">
            <a:spLocks noChangeArrowheads="1"/>
          </p:cNvSpPr>
          <p:nvPr/>
        </p:nvSpPr>
        <p:spPr bwMode="auto">
          <a:xfrm>
            <a:off x="2899175" y="5378679"/>
            <a:ext cx="2452851"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800" b="1"/>
              <a:t>Visual Studio</a:t>
            </a:r>
            <a:endParaRPr lang="en-US" sz="2800" b="1" dirty="0"/>
          </a:p>
        </p:txBody>
      </p:sp>
      <p:sp>
        <p:nvSpPr>
          <p:cNvPr id="72" name="Text Box 30"/>
          <p:cNvSpPr txBox="1">
            <a:spLocks noChangeArrowheads="1"/>
          </p:cNvSpPr>
          <p:nvPr/>
        </p:nvSpPr>
        <p:spPr bwMode="gray">
          <a:xfrm>
            <a:off x="2028138" y="5400904"/>
            <a:ext cx="356188"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dirty="0">
                <a:solidFill>
                  <a:schemeClr val="bg1"/>
                </a:solidFill>
              </a:rPr>
              <a:t>5</a:t>
            </a:r>
          </a:p>
        </p:txBody>
      </p:sp>
      <p:grpSp>
        <p:nvGrpSpPr>
          <p:cNvPr id="11" name="Group 17"/>
          <p:cNvGrpSpPr>
            <a:grpSpLocks/>
          </p:cNvGrpSpPr>
          <p:nvPr/>
        </p:nvGrpSpPr>
        <p:grpSpPr bwMode="auto">
          <a:xfrm>
            <a:off x="1828800" y="5323116"/>
            <a:ext cx="762000" cy="665163"/>
            <a:chOff x="1110" y="2656"/>
            <a:chExt cx="1549" cy="1351"/>
          </a:xfrm>
        </p:grpSpPr>
        <p:sp>
          <p:nvSpPr>
            <p:cNvPr id="74"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5"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6"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en-US" sz="1000" dirty="0">
                  <a:solidFill>
                    <a:schemeClr val="bg1"/>
                  </a:solidFill>
                </a:rPr>
                <a:t> </a:t>
              </a:r>
              <a:r>
                <a:rPr lang="en-US" sz="2400" dirty="0">
                  <a:solidFill>
                    <a:schemeClr val="bg1"/>
                  </a:solidFill>
                </a:rPr>
                <a:t>5</a:t>
              </a:r>
            </a:p>
          </p:txBody>
        </p:sp>
      </p:gr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Visual studio.NET IDE</a:t>
            </a:r>
          </a:p>
        </p:txBody>
      </p:sp>
      <p:sp>
        <p:nvSpPr>
          <p:cNvPr id="3" name="Content Placeholder 2"/>
          <p:cNvSpPr>
            <a:spLocks noGrp="1"/>
          </p:cNvSpPr>
          <p:nvPr>
            <p:ph idx="1"/>
          </p:nvPr>
        </p:nvSpPr>
        <p:spPr>
          <a:xfrm>
            <a:off x="571472" y="1357298"/>
            <a:ext cx="8229600" cy="4525963"/>
          </a:xfrm>
        </p:spPr>
        <p:txBody>
          <a:bodyPr/>
          <a:lstStyle/>
          <a:p>
            <a:r>
              <a:rPr lang="en-US" sz="2800" b="0">
                <a:latin typeface="Times New Roman" pitchFamily="18" charset="0"/>
                <a:cs typeface="Times New Roman" pitchFamily="18" charset="0"/>
              </a:rPr>
              <a:t>Visual Studio .NET </a:t>
            </a:r>
            <a:r>
              <a:rPr lang="en-US" sz="2800" b="0">
                <a:solidFill>
                  <a:srgbClr val="FF0000"/>
                </a:solidFill>
                <a:latin typeface="Times New Roman" pitchFamily="18" charset="0"/>
                <a:cs typeface="Times New Roman" pitchFamily="18" charset="0"/>
              </a:rPr>
              <a:t>I</a:t>
            </a:r>
            <a:r>
              <a:rPr lang="en-US" sz="2800" b="0">
                <a:latin typeface="Times New Roman" pitchFamily="18" charset="0"/>
                <a:cs typeface="Times New Roman" pitchFamily="18" charset="0"/>
              </a:rPr>
              <a:t>ntegrated </a:t>
            </a:r>
            <a:r>
              <a:rPr lang="en-US" sz="2800" b="0">
                <a:solidFill>
                  <a:srgbClr val="FF0000"/>
                </a:solidFill>
                <a:latin typeface="Times New Roman" pitchFamily="18" charset="0"/>
                <a:cs typeface="Times New Roman" pitchFamily="18" charset="0"/>
              </a:rPr>
              <a:t>D</a:t>
            </a:r>
            <a:r>
              <a:rPr lang="en-US" sz="2800" b="0">
                <a:latin typeface="Times New Roman" pitchFamily="18" charset="0"/>
                <a:cs typeface="Times New Roman" pitchFamily="18" charset="0"/>
              </a:rPr>
              <a:t>evelopment </a:t>
            </a:r>
            <a:r>
              <a:rPr lang="en-US" sz="2800" b="0">
                <a:solidFill>
                  <a:srgbClr val="FF0000"/>
                </a:solidFill>
                <a:latin typeface="Times New Roman" pitchFamily="18" charset="0"/>
                <a:cs typeface="Times New Roman" pitchFamily="18" charset="0"/>
              </a:rPr>
              <a:t>E</a:t>
            </a:r>
            <a:r>
              <a:rPr lang="en-US" sz="2800" b="0">
                <a:latin typeface="Times New Roman" pitchFamily="18" charset="0"/>
                <a:cs typeface="Times New Roman" pitchFamily="18" charset="0"/>
              </a:rPr>
              <a:t>nvironment (IDE) cung cấp một giao diện dùng chung để phát triển nhiều loại dự án khác nhau.</a:t>
            </a:r>
          </a:p>
          <a:p>
            <a:r>
              <a:rPr lang="en-US" sz="2800" b="0">
                <a:latin typeface="Times New Roman" pitchFamily="18" charset="0"/>
                <a:cs typeface="Times New Roman" pitchFamily="18" charset="0"/>
              </a:rPr>
              <a:t>Cung cấp môi trường để thiết kế, viết code, kiểm tra và sửa lỗi khi phát triển ứng dụng</a:t>
            </a:r>
          </a:p>
          <a:p>
            <a:r>
              <a:rPr lang="en-US" sz="2800" b="0">
                <a:latin typeface="Times New Roman" pitchFamily="18" charset="0"/>
                <a:cs typeface="Times New Roman" pitchFamily="18" charset="0"/>
              </a:rPr>
              <a:t>Các thành phần của Visual Studio .NET IDE</a:t>
            </a:r>
          </a:p>
          <a:p>
            <a:pPr lvl="1"/>
            <a:r>
              <a:rPr lang="en-US" sz="2600">
                <a:latin typeface="Times New Roman" pitchFamily="18" charset="0"/>
                <a:cs typeface="Times New Roman" pitchFamily="18" charset="0"/>
              </a:rPr>
              <a:t>Dự án và giải pháp</a:t>
            </a:r>
          </a:p>
          <a:p>
            <a:pPr lvl="1"/>
            <a:r>
              <a:rPr lang="en-US" sz="2600">
                <a:latin typeface="Times New Roman" pitchFamily="18" charset="0"/>
                <a:cs typeface="Times New Roman" pitchFamily="18" charset="0"/>
              </a:rPr>
              <a:t>Giao diện của các thành phần</a:t>
            </a: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73</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74</a:t>
            </a:fld>
            <a:endParaRPr lang="en-US"/>
          </a:p>
        </p:txBody>
      </p:sp>
      <p:sp>
        <p:nvSpPr>
          <p:cNvPr id="8" name="TextBox 7"/>
          <p:cNvSpPr txBox="1"/>
          <p:nvPr/>
        </p:nvSpPr>
        <p:spPr>
          <a:xfrm>
            <a:off x="6024113" y="2289125"/>
            <a:ext cx="1928733" cy="369332"/>
          </a:xfrm>
          <a:prstGeom prst="rect">
            <a:avLst/>
          </a:prstGeom>
          <a:noFill/>
        </p:spPr>
        <p:txBody>
          <a:bodyPr wrap="none" rtlCol="0">
            <a:spAutoFit/>
          </a:bodyPr>
          <a:lstStyle/>
          <a:p>
            <a:r>
              <a:rPr lang="en-US" dirty="0" err="1">
                <a:solidFill>
                  <a:srgbClr val="FF0000"/>
                </a:solidFill>
              </a:rPr>
              <a:t>Khung</a:t>
            </a:r>
            <a:r>
              <a:rPr lang="en-US" dirty="0">
                <a:solidFill>
                  <a:srgbClr val="FF0000"/>
                </a:solidFill>
              </a:rPr>
              <a:t> </a:t>
            </a:r>
            <a:r>
              <a:rPr lang="en-US" dirty="0" err="1">
                <a:solidFill>
                  <a:srgbClr val="FF0000"/>
                </a:solidFill>
              </a:rPr>
              <a:t>soạn</a:t>
            </a:r>
            <a:r>
              <a:rPr lang="en-US" dirty="0">
                <a:solidFill>
                  <a:srgbClr val="FF0000"/>
                </a:solidFill>
              </a:rPr>
              <a:t> </a:t>
            </a:r>
            <a:r>
              <a:rPr lang="en-US" dirty="0" err="1">
                <a:solidFill>
                  <a:srgbClr val="FF0000"/>
                </a:solidFill>
              </a:rPr>
              <a:t>thảo</a:t>
            </a:r>
            <a:endParaRPr lang="en-US" dirty="0">
              <a:solidFill>
                <a:srgbClr val="FF0000"/>
              </a:solidFill>
            </a:endParaRPr>
          </a:p>
        </p:txBody>
      </p:sp>
      <p:sp>
        <p:nvSpPr>
          <p:cNvPr id="9" name="TextBox 8"/>
          <p:cNvSpPr txBox="1"/>
          <p:nvPr/>
        </p:nvSpPr>
        <p:spPr>
          <a:xfrm>
            <a:off x="80513" y="3768487"/>
            <a:ext cx="1838965" cy="369332"/>
          </a:xfrm>
          <a:prstGeom prst="rect">
            <a:avLst/>
          </a:prstGeom>
          <a:noFill/>
        </p:spPr>
        <p:txBody>
          <a:bodyPr wrap="none" rtlCol="0">
            <a:spAutoFit/>
          </a:bodyPr>
          <a:lstStyle/>
          <a:p>
            <a:r>
              <a:rPr lang="en-US" dirty="0" err="1">
                <a:solidFill>
                  <a:srgbClr val="FF0000"/>
                </a:solidFill>
              </a:rPr>
              <a:t>Quản</a:t>
            </a:r>
            <a:r>
              <a:rPr lang="en-US" dirty="0">
                <a:solidFill>
                  <a:srgbClr val="FF0000"/>
                </a:solidFill>
              </a:rPr>
              <a:t> </a:t>
            </a:r>
            <a:r>
              <a:rPr lang="en-US" dirty="0" err="1">
                <a:solidFill>
                  <a:srgbClr val="FF0000"/>
                </a:solidFill>
              </a:rPr>
              <a:t>lý</a:t>
            </a:r>
            <a:r>
              <a:rPr lang="en-US" dirty="0">
                <a:solidFill>
                  <a:srgbClr val="FF0000"/>
                </a:solidFill>
              </a:rPr>
              <a:t> solution</a:t>
            </a:r>
          </a:p>
        </p:txBody>
      </p:sp>
      <p:sp>
        <p:nvSpPr>
          <p:cNvPr id="11" name="TextBox 10"/>
          <p:cNvSpPr txBox="1"/>
          <p:nvPr/>
        </p:nvSpPr>
        <p:spPr>
          <a:xfrm>
            <a:off x="6592225" y="5715000"/>
            <a:ext cx="1479892" cy="369332"/>
          </a:xfrm>
          <a:prstGeom prst="rect">
            <a:avLst/>
          </a:prstGeom>
          <a:noFill/>
        </p:spPr>
        <p:txBody>
          <a:bodyPr wrap="none" rtlCol="0">
            <a:spAutoFit/>
          </a:bodyPr>
          <a:lstStyle/>
          <a:p>
            <a:r>
              <a:rPr lang="en-US" dirty="0" err="1">
                <a:solidFill>
                  <a:srgbClr val="FF0000"/>
                </a:solidFill>
              </a:rPr>
              <a:t>Xuất</a:t>
            </a:r>
            <a:r>
              <a:rPr lang="en-US" dirty="0">
                <a:solidFill>
                  <a:srgbClr val="FF0000"/>
                </a:solidFill>
              </a:rPr>
              <a:t> </a:t>
            </a:r>
            <a:r>
              <a:rPr lang="en-US" dirty="0" err="1">
                <a:solidFill>
                  <a:srgbClr val="FF0000"/>
                </a:solidFill>
              </a:rPr>
              <a:t>kết</a:t>
            </a:r>
            <a:r>
              <a:rPr lang="en-US" dirty="0">
                <a:solidFill>
                  <a:srgbClr val="FF0000"/>
                </a:solidFill>
              </a:rPr>
              <a:t> </a:t>
            </a:r>
            <a:r>
              <a:rPr lang="en-US" dirty="0" err="1">
                <a:solidFill>
                  <a:srgbClr val="FF0000"/>
                </a:solidFill>
              </a:rPr>
              <a:t>quả</a:t>
            </a:r>
            <a:endParaRPr lang="en-US" dirty="0">
              <a:solidFill>
                <a:srgbClr val="FF0000"/>
              </a:solidFill>
            </a:endParaRPr>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0197"/>
            <a:ext cx="8229600" cy="1143000"/>
          </a:xfrm>
        </p:spPr>
        <p:txBody>
          <a:bodyPr/>
          <a:lstStyle/>
          <a:p>
            <a:r>
              <a:rPr lang="en-US" b="1">
                <a:latin typeface="Times New Roman" pitchFamily="18" charset="0"/>
                <a:cs typeface="Times New Roman" pitchFamily="18" charset="0"/>
              </a:rPr>
              <a:t>Lịch sử Visual Studio</a:t>
            </a: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75</a:t>
            </a:fld>
            <a:endParaRPr lang="en-US">
              <a:latin typeface="Times New Roman" pitchFamily="18" charset="0"/>
              <a:cs typeface="Times New Roman" pitchFamily="18" charset="0"/>
            </a:endParaRPr>
          </a:p>
        </p:txBody>
      </p:sp>
      <p:graphicFrame>
        <p:nvGraphicFramePr>
          <p:cNvPr id="10" name="Table 9"/>
          <p:cNvGraphicFramePr>
            <a:graphicFrameLocks noGrp="1"/>
          </p:cNvGraphicFramePr>
          <p:nvPr>
            <p:extLst>
              <p:ext uri="{D42A27DB-BD31-4B8C-83A1-F6EECF244321}">
                <p14:modId xmlns:p14="http://schemas.microsoft.com/office/powerpoint/2010/main" val="1056115995"/>
              </p:ext>
            </p:extLst>
          </p:nvPr>
        </p:nvGraphicFramePr>
        <p:xfrm>
          <a:off x="304803" y="1371600"/>
          <a:ext cx="8686800" cy="4827114"/>
        </p:xfrm>
        <a:graphic>
          <a:graphicData uri="http://schemas.openxmlformats.org/drawingml/2006/table">
            <a:tbl>
              <a:tblPr/>
              <a:tblGrid>
                <a:gridCol w="1737360">
                  <a:extLst>
                    <a:ext uri="{9D8B030D-6E8A-4147-A177-3AD203B41FA5}">
                      <a16:colId xmlns:a16="http://schemas.microsoft.com/office/drawing/2014/main" xmlns="" val="20000"/>
                    </a:ext>
                  </a:extLst>
                </a:gridCol>
                <a:gridCol w="1737360">
                  <a:extLst>
                    <a:ext uri="{9D8B030D-6E8A-4147-A177-3AD203B41FA5}">
                      <a16:colId xmlns:a16="http://schemas.microsoft.com/office/drawing/2014/main" xmlns="" val="20001"/>
                    </a:ext>
                  </a:extLst>
                </a:gridCol>
                <a:gridCol w="1737360">
                  <a:extLst>
                    <a:ext uri="{9D8B030D-6E8A-4147-A177-3AD203B41FA5}">
                      <a16:colId xmlns:a16="http://schemas.microsoft.com/office/drawing/2014/main" xmlns="" val="20002"/>
                    </a:ext>
                  </a:extLst>
                </a:gridCol>
                <a:gridCol w="1737360">
                  <a:extLst>
                    <a:ext uri="{9D8B030D-6E8A-4147-A177-3AD203B41FA5}">
                      <a16:colId xmlns:a16="http://schemas.microsoft.com/office/drawing/2014/main" xmlns="" val="20003"/>
                    </a:ext>
                  </a:extLst>
                </a:gridCol>
                <a:gridCol w="1737360">
                  <a:extLst>
                    <a:ext uri="{9D8B030D-6E8A-4147-A177-3AD203B41FA5}">
                      <a16:colId xmlns:a16="http://schemas.microsoft.com/office/drawing/2014/main" xmlns="" val="20004"/>
                    </a:ext>
                  </a:extLst>
                </a:gridCol>
              </a:tblGrid>
              <a:tr h="630294">
                <a:tc>
                  <a:txBody>
                    <a:bodyPr/>
                    <a:lstStyle/>
                    <a:p>
                      <a:pPr algn="ctr"/>
                      <a:r>
                        <a:rPr lang="en-US" sz="1800" dirty="0">
                          <a:effectLst/>
                          <a:latin typeface="Times New Roman" panose="02020603050405020304" pitchFamily="18" charset="0"/>
                          <a:cs typeface="Times New Roman" panose="02020603050405020304" pitchFamily="18" charset="0"/>
                        </a:rPr>
                        <a:t>Product name</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800">
                          <a:effectLst/>
                          <a:latin typeface="Times New Roman" panose="02020603050405020304" pitchFamily="18" charset="0"/>
                          <a:cs typeface="Times New Roman" panose="02020603050405020304" pitchFamily="18" charset="0"/>
                        </a:rPr>
                        <a:t>Codename</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800">
                          <a:effectLst/>
                          <a:latin typeface="Times New Roman" panose="02020603050405020304" pitchFamily="18" charset="0"/>
                          <a:cs typeface="Times New Roman" panose="02020603050405020304" pitchFamily="18" charset="0"/>
                        </a:rPr>
                        <a:t>Internal</a:t>
                      </a:r>
                      <a:br>
                        <a:rPr lang="en-US" sz="1800">
                          <a:effectLst/>
                          <a:latin typeface="Times New Roman" panose="02020603050405020304" pitchFamily="18" charset="0"/>
                          <a:cs typeface="Times New Roman" panose="02020603050405020304" pitchFamily="18" charset="0"/>
                        </a:rPr>
                      </a:br>
                      <a:r>
                        <a:rPr lang="en-US" sz="1800">
                          <a:effectLst/>
                          <a:latin typeface="Times New Roman" panose="02020603050405020304" pitchFamily="18" charset="0"/>
                          <a:cs typeface="Times New Roman" panose="02020603050405020304" pitchFamily="18" charset="0"/>
                        </a:rPr>
                        <a:t>version</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800">
                          <a:effectLst/>
                          <a:latin typeface="Times New Roman" panose="02020603050405020304" pitchFamily="18" charset="0"/>
                          <a:cs typeface="Times New Roman" panose="02020603050405020304" pitchFamily="18" charset="0"/>
                        </a:rPr>
                        <a:t>Supported .NET</a:t>
                      </a:r>
                      <a:br>
                        <a:rPr lang="en-US" sz="1800">
                          <a:effectLst/>
                          <a:latin typeface="Times New Roman" panose="02020603050405020304" pitchFamily="18" charset="0"/>
                          <a:cs typeface="Times New Roman" panose="02020603050405020304" pitchFamily="18" charset="0"/>
                        </a:rPr>
                      </a:br>
                      <a:r>
                        <a:rPr lang="en-US" sz="1800">
                          <a:effectLst/>
                          <a:latin typeface="Times New Roman" panose="02020603050405020304" pitchFamily="18" charset="0"/>
                          <a:cs typeface="Times New Roman" panose="02020603050405020304" pitchFamily="18" charset="0"/>
                        </a:rPr>
                        <a:t>Framework versions</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800">
                          <a:effectLst/>
                          <a:latin typeface="Times New Roman" panose="02020603050405020304" pitchFamily="18" charset="0"/>
                          <a:cs typeface="Times New Roman" panose="02020603050405020304" pitchFamily="18" charset="0"/>
                        </a:rPr>
                        <a:t>Release date</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extLst>
                  <a:ext uri="{0D108BD9-81ED-4DB2-BD59-A6C34878D82A}">
                    <a16:rowId xmlns:a16="http://schemas.microsoft.com/office/drawing/2014/main" xmlns="" val="10000"/>
                  </a:ext>
                </a:extLst>
              </a:tr>
              <a:tr h="233559">
                <a:tc>
                  <a:txBody>
                    <a:bodyPr/>
                    <a:lstStyle/>
                    <a:p>
                      <a:r>
                        <a:rPr lang="en-US" sz="1800" dirty="0">
                          <a:effectLst/>
                          <a:latin typeface="Times New Roman" panose="02020603050405020304" pitchFamily="18" charset="0"/>
                          <a:cs typeface="Times New Roman" panose="02020603050405020304" pitchFamily="18" charset="0"/>
                        </a:rPr>
                        <a:t>Visual Studio</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ctr" fontAlgn="ctr"/>
                      <a:r>
                        <a:rPr lang="en-US" sz="1800">
                          <a:effectLst/>
                          <a:latin typeface="Times New Roman" panose="02020603050405020304" pitchFamily="18" charset="0"/>
                          <a:cs typeface="Times New Roman" panose="02020603050405020304" pitchFamily="18" charset="0"/>
                        </a:rPr>
                        <a:t>N/A</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ECECEC"/>
                    </a:solidFill>
                  </a:tcPr>
                </a:tc>
                <a:tc>
                  <a:txBody>
                    <a:bodyPr/>
                    <a:lstStyle/>
                    <a:p>
                      <a:pPr algn="r"/>
                      <a:r>
                        <a:rPr lang="en-US" sz="1800">
                          <a:effectLst/>
                          <a:latin typeface="Times New Roman" panose="02020603050405020304" pitchFamily="18" charset="0"/>
                          <a:cs typeface="Times New Roman" panose="02020603050405020304" pitchFamily="18" charset="0"/>
                        </a:rPr>
                        <a:t>4.0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ctr" fontAlgn="ctr"/>
                      <a:r>
                        <a:rPr lang="en-US" sz="1800">
                          <a:effectLst/>
                          <a:latin typeface="Times New Roman" panose="02020603050405020304" pitchFamily="18" charset="0"/>
                          <a:cs typeface="Times New Roman" panose="02020603050405020304" pitchFamily="18" charset="0"/>
                        </a:rPr>
                        <a:t>N/A</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ECECEC"/>
                    </a:solidFill>
                  </a:tcPr>
                </a:tc>
                <a:tc>
                  <a:txBody>
                    <a:bodyPr/>
                    <a:lstStyle/>
                    <a:p>
                      <a:r>
                        <a:rPr lang="en-US" sz="1800">
                          <a:effectLst/>
                          <a:latin typeface="Times New Roman" panose="02020603050405020304" pitchFamily="18" charset="0"/>
                          <a:cs typeface="Times New Roman" panose="02020603050405020304" pitchFamily="18" charset="0"/>
                        </a:rPr>
                        <a:t>April 1995</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xmlns="" val="10001"/>
                  </a:ext>
                </a:extLst>
              </a:tr>
              <a:tr h="233559">
                <a:tc>
                  <a:txBody>
                    <a:bodyPr/>
                    <a:lstStyle/>
                    <a:p>
                      <a:r>
                        <a:rPr lang="en-US" sz="1800" dirty="0">
                          <a:effectLst/>
                          <a:latin typeface="Times New Roman" panose="02020603050405020304" pitchFamily="18" charset="0"/>
                          <a:cs typeface="Times New Roman" panose="02020603050405020304" pitchFamily="18" charset="0"/>
                        </a:rPr>
                        <a:t>Visual Studio 97</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i="1" dirty="0">
                          <a:effectLst/>
                          <a:latin typeface="Times New Roman" panose="02020603050405020304" pitchFamily="18" charset="0"/>
                          <a:cs typeface="Times New Roman" panose="02020603050405020304" pitchFamily="18" charset="0"/>
                        </a:rPr>
                        <a:t>Boston</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r"/>
                      <a:r>
                        <a:rPr lang="en-US" sz="1800">
                          <a:effectLst/>
                          <a:latin typeface="Times New Roman" panose="02020603050405020304" pitchFamily="18" charset="0"/>
                          <a:cs typeface="Times New Roman" panose="02020603050405020304" pitchFamily="18" charset="0"/>
                        </a:rPr>
                        <a:t>5.0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ctr" fontAlgn="ctr"/>
                      <a:r>
                        <a:rPr lang="en-US" sz="1800">
                          <a:effectLst/>
                          <a:latin typeface="Times New Roman" panose="02020603050405020304" pitchFamily="18" charset="0"/>
                          <a:cs typeface="Times New Roman" panose="02020603050405020304" pitchFamily="18" charset="0"/>
                        </a:rPr>
                        <a:t>N/A</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ECECEC"/>
                    </a:solidFill>
                  </a:tcPr>
                </a:tc>
                <a:tc>
                  <a:txBody>
                    <a:bodyPr/>
                    <a:lstStyle/>
                    <a:p>
                      <a:r>
                        <a:rPr lang="en-US" sz="1800">
                          <a:effectLst/>
                          <a:latin typeface="Times New Roman" panose="02020603050405020304" pitchFamily="18" charset="0"/>
                          <a:cs typeface="Times New Roman" panose="02020603050405020304" pitchFamily="18" charset="0"/>
                        </a:rPr>
                        <a:t>February 1997</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xmlns="" val="10002"/>
                  </a:ext>
                </a:extLst>
              </a:tr>
              <a:tr h="233559">
                <a:tc>
                  <a:txBody>
                    <a:bodyPr/>
                    <a:lstStyle/>
                    <a:p>
                      <a:r>
                        <a:rPr lang="en-US" sz="1800" dirty="0">
                          <a:effectLst/>
                          <a:latin typeface="Times New Roman" panose="02020603050405020304" pitchFamily="18" charset="0"/>
                          <a:cs typeface="Times New Roman" panose="02020603050405020304" pitchFamily="18" charset="0"/>
                        </a:rPr>
                        <a:t>Visual Studio 6.0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i="1" dirty="0">
                          <a:effectLst/>
                          <a:latin typeface="Times New Roman" panose="02020603050405020304" pitchFamily="18" charset="0"/>
                          <a:cs typeface="Times New Roman" panose="02020603050405020304" pitchFamily="18" charset="0"/>
                        </a:rPr>
                        <a:t>Aspen</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r"/>
                      <a:r>
                        <a:rPr lang="en-US" sz="1800">
                          <a:effectLst/>
                          <a:latin typeface="Times New Roman" panose="02020603050405020304" pitchFamily="18" charset="0"/>
                          <a:cs typeface="Times New Roman" panose="02020603050405020304" pitchFamily="18" charset="0"/>
                        </a:rPr>
                        <a:t>6.0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ctr" fontAlgn="ctr"/>
                      <a:r>
                        <a:rPr lang="en-US" sz="1800">
                          <a:effectLst/>
                          <a:latin typeface="Times New Roman" panose="02020603050405020304" pitchFamily="18" charset="0"/>
                          <a:cs typeface="Times New Roman" panose="02020603050405020304" pitchFamily="18" charset="0"/>
                        </a:rPr>
                        <a:t>N/A</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ECECEC"/>
                    </a:solidFill>
                  </a:tcPr>
                </a:tc>
                <a:tc>
                  <a:txBody>
                    <a:bodyPr/>
                    <a:lstStyle/>
                    <a:p>
                      <a:r>
                        <a:rPr lang="en-US" sz="1800">
                          <a:effectLst/>
                          <a:latin typeface="Times New Roman" panose="02020603050405020304" pitchFamily="18" charset="0"/>
                          <a:cs typeface="Times New Roman" panose="02020603050405020304" pitchFamily="18" charset="0"/>
                        </a:rPr>
                        <a:t>June 1998</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xmlns="" val="10003"/>
                  </a:ext>
                </a:extLst>
              </a:tr>
              <a:tr h="431926">
                <a:tc>
                  <a:txBody>
                    <a:bodyPr/>
                    <a:lstStyle/>
                    <a:p>
                      <a:r>
                        <a:rPr lang="en-US" sz="1800">
                          <a:effectLst/>
                          <a:latin typeface="Times New Roman" panose="02020603050405020304" pitchFamily="18" charset="0"/>
                          <a:cs typeface="Times New Roman" panose="02020603050405020304" pitchFamily="18" charset="0"/>
                        </a:rPr>
                        <a:t>Visual Studio .NET (2002)</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i="1" dirty="0">
                          <a:effectLst/>
                          <a:latin typeface="Times New Roman" panose="02020603050405020304" pitchFamily="18" charset="0"/>
                          <a:cs typeface="Times New Roman" panose="02020603050405020304" pitchFamily="18" charset="0"/>
                        </a:rPr>
                        <a:t>Rainier</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r"/>
                      <a:r>
                        <a:rPr lang="en-US" sz="1800">
                          <a:effectLst/>
                          <a:latin typeface="Times New Roman" panose="02020603050405020304" pitchFamily="18" charset="0"/>
                          <a:cs typeface="Times New Roman" panose="02020603050405020304" pitchFamily="18" charset="0"/>
                        </a:rPr>
                        <a:t>7.0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a:effectLst/>
                          <a:latin typeface="Times New Roman" panose="02020603050405020304" pitchFamily="18" charset="0"/>
                          <a:cs typeface="Times New Roman" panose="02020603050405020304" pitchFamily="18" charset="0"/>
                        </a:rPr>
                        <a:t>1.0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a:effectLst/>
                          <a:latin typeface="Times New Roman" panose="02020603050405020304" pitchFamily="18" charset="0"/>
                          <a:cs typeface="Times New Roman" panose="02020603050405020304" pitchFamily="18" charset="0"/>
                        </a:rPr>
                        <a:t>February 13, 2002</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xmlns="" val="10004"/>
                  </a:ext>
                </a:extLst>
              </a:tr>
              <a:tr h="431926">
                <a:tc>
                  <a:txBody>
                    <a:bodyPr/>
                    <a:lstStyle/>
                    <a:p>
                      <a:r>
                        <a:rPr lang="en-US" sz="1800">
                          <a:effectLst/>
                          <a:latin typeface="Times New Roman" panose="02020603050405020304" pitchFamily="18" charset="0"/>
                          <a:cs typeface="Times New Roman" panose="02020603050405020304" pitchFamily="18" charset="0"/>
                        </a:rPr>
                        <a:t>Visual Studio .NET 2003</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i="1" dirty="0">
                          <a:effectLst/>
                          <a:latin typeface="Times New Roman" panose="02020603050405020304" pitchFamily="18" charset="0"/>
                          <a:cs typeface="Times New Roman" panose="02020603050405020304" pitchFamily="18" charset="0"/>
                        </a:rPr>
                        <a:t>Everett</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r"/>
                      <a:r>
                        <a:rPr lang="en-US" sz="1800" dirty="0">
                          <a:effectLst/>
                          <a:latin typeface="Times New Roman" panose="02020603050405020304" pitchFamily="18" charset="0"/>
                          <a:cs typeface="Times New Roman" panose="02020603050405020304" pitchFamily="18" charset="0"/>
                        </a:rPr>
                        <a:t>7.1</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a:effectLst/>
                          <a:latin typeface="Times New Roman" panose="02020603050405020304" pitchFamily="18" charset="0"/>
                          <a:cs typeface="Times New Roman" panose="02020603050405020304" pitchFamily="18" charset="0"/>
                        </a:rPr>
                        <a:t>1.1</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a:effectLst/>
                          <a:latin typeface="Times New Roman" panose="02020603050405020304" pitchFamily="18" charset="0"/>
                          <a:cs typeface="Times New Roman" panose="02020603050405020304" pitchFamily="18" charset="0"/>
                        </a:rPr>
                        <a:t>April 24, 2003</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xmlns="" val="10005"/>
                  </a:ext>
                </a:extLst>
              </a:tr>
              <a:tr h="431926">
                <a:tc>
                  <a:txBody>
                    <a:bodyPr/>
                    <a:lstStyle/>
                    <a:p>
                      <a:r>
                        <a:rPr lang="en-US" sz="1800">
                          <a:effectLst/>
                          <a:latin typeface="Times New Roman" panose="02020603050405020304" pitchFamily="18" charset="0"/>
                          <a:cs typeface="Times New Roman" panose="02020603050405020304" pitchFamily="18" charset="0"/>
                        </a:rPr>
                        <a:t>Visual Studio 2005</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i="1" dirty="0">
                          <a:effectLst/>
                          <a:latin typeface="Times New Roman" panose="02020603050405020304" pitchFamily="18" charset="0"/>
                          <a:cs typeface="Times New Roman" panose="02020603050405020304" pitchFamily="18" charset="0"/>
                        </a:rPr>
                        <a:t>Whidbey</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r"/>
                      <a:r>
                        <a:rPr lang="en-US" sz="1800" dirty="0">
                          <a:effectLst/>
                          <a:latin typeface="Times New Roman" panose="02020603050405020304" pitchFamily="18" charset="0"/>
                          <a:cs typeface="Times New Roman" panose="02020603050405020304" pitchFamily="18" charset="0"/>
                        </a:rPr>
                        <a:t>8.0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a:effectLst/>
                          <a:latin typeface="Times New Roman" panose="02020603050405020304" pitchFamily="18" charset="0"/>
                          <a:cs typeface="Times New Roman" panose="02020603050405020304" pitchFamily="18" charset="0"/>
                        </a:rPr>
                        <a:t>2.0, 3.0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a:effectLst/>
                          <a:latin typeface="Times New Roman" panose="02020603050405020304" pitchFamily="18" charset="0"/>
                          <a:cs typeface="Times New Roman" panose="02020603050405020304" pitchFamily="18" charset="0"/>
                        </a:rPr>
                        <a:t>November 7, 2005</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xmlns="" val="10006"/>
                  </a:ext>
                </a:extLst>
              </a:tr>
              <a:tr h="431926">
                <a:tc>
                  <a:txBody>
                    <a:bodyPr/>
                    <a:lstStyle/>
                    <a:p>
                      <a:r>
                        <a:rPr lang="en-US" sz="1800">
                          <a:effectLst/>
                          <a:latin typeface="Times New Roman" panose="02020603050405020304" pitchFamily="18" charset="0"/>
                          <a:cs typeface="Times New Roman" panose="02020603050405020304" pitchFamily="18" charset="0"/>
                        </a:rPr>
                        <a:t>Visual Studio 2008</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i="1">
                          <a:effectLst/>
                          <a:latin typeface="Times New Roman" panose="02020603050405020304" pitchFamily="18" charset="0"/>
                          <a:cs typeface="Times New Roman" panose="02020603050405020304" pitchFamily="18" charset="0"/>
                        </a:rPr>
                        <a:t>Orcas</a:t>
                      </a:r>
                      <a:endParaRPr lang="en-US" sz="180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r"/>
                      <a:r>
                        <a:rPr lang="en-US" sz="1800" dirty="0">
                          <a:effectLst/>
                          <a:latin typeface="Times New Roman" panose="02020603050405020304" pitchFamily="18" charset="0"/>
                          <a:cs typeface="Times New Roman" panose="02020603050405020304" pitchFamily="18" charset="0"/>
                        </a:rPr>
                        <a:t>9.0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a:effectLst/>
                          <a:latin typeface="Times New Roman" panose="02020603050405020304" pitchFamily="18" charset="0"/>
                          <a:cs typeface="Times New Roman" panose="02020603050405020304" pitchFamily="18" charset="0"/>
                        </a:rPr>
                        <a:t>2.0, 3.0, 3.5</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a:effectLst/>
                          <a:latin typeface="Times New Roman" panose="02020603050405020304" pitchFamily="18" charset="0"/>
                          <a:cs typeface="Times New Roman" panose="02020603050405020304" pitchFamily="18" charset="0"/>
                        </a:rPr>
                        <a:t>November 19, 2007</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xmlns="" val="10007"/>
                  </a:ext>
                </a:extLst>
              </a:tr>
              <a:tr h="431926">
                <a:tc>
                  <a:txBody>
                    <a:bodyPr/>
                    <a:lstStyle/>
                    <a:p>
                      <a:r>
                        <a:rPr lang="en-US" sz="1800">
                          <a:effectLst/>
                          <a:latin typeface="Times New Roman" panose="02020603050405020304" pitchFamily="18" charset="0"/>
                          <a:cs typeface="Times New Roman" panose="02020603050405020304" pitchFamily="18" charset="0"/>
                        </a:rPr>
                        <a:t>Visual Studio 2010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i="1">
                          <a:effectLst/>
                          <a:latin typeface="Times New Roman" panose="02020603050405020304" pitchFamily="18" charset="0"/>
                          <a:cs typeface="Times New Roman" panose="02020603050405020304" pitchFamily="18" charset="0"/>
                        </a:rPr>
                        <a:t>Dev10</a:t>
                      </a:r>
                      <a:r>
                        <a:rPr lang="en-US" sz="1800">
                          <a:effectLst/>
                          <a:latin typeface="Times New Roman" panose="02020603050405020304" pitchFamily="18" charset="0"/>
                          <a:cs typeface="Times New Roman" panose="02020603050405020304" pitchFamily="18" charset="0"/>
                        </a:rPr>
                        <a:t>/</a:t>
                      </a:r>
                      <a:r>
                        <a:rPr lang="en-US" sz="1800" i="1">
                          <a:effectLst/>
                          <a:latin typeface="Times New Roman" panose="02020603050405020304" pitchFamily="18" charset="0"/>
                          <a:cs typeface="Times New Roman" panose="02020603050405020304" pitchFamily="18" charset="0"/>
                        </a:rPr>
                        <a:t>Rosario</a:t>
                      </a:r>
                      <a:endParaRPr lang="en-US" sz="180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r"/>
                      <a:r>
                        <a:rPr lang="en-US" sz="1800" dirty="0">
                          <a:effectLst/>
                          <a:latin typeface="Times New Roman" panose="02020603050405020304" pitchFamily="18" charset="0"/>
                          <a:cs typeface="Times New Roman" panose="02020603050405020304" pitchFamily="18" charset="0"/>
                        </a:rPr>
                        <a:t>10.0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dirty="0">
                          <a:effectLst/>
                          <a:latin typeface="Times New Roman" panose="02020603050405020304" pitchFamily="18" charset="0"/>
                          <a:cs typeface="Times New Roman" panose="02020603050405020304" pitchFamily="18" charset="0"/>
                        </a:rPr>
                        <a:t>2.0, 3.0, 3.5, 4.0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dirty="0">
                          <a:effectLst/>
                          <a:latin typeface="Times New Roman" panose="02020603050405020304" pitchFamily="18" charset="0"/>
                          <a:cs typeface="Times New Roman" panose="02020603050405020304" pitchFamily="18" charset="0"/>
                        </a:rPr>
                        <a:t>April 12, 2010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xmlns="" val="10008"/>
                  </a:ext>
                </a:extLst>
              </a:tr>
            </a:tbl>
          </a:graphicData>
        </a:graphic>
      </p:graphicFrame>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0197"/>
            <a:ext cx="8229600" cy="1143000"/>
          </a:xfrm>
        </p:spPr>
        <p:txBody>
          <a:bodyPr/>
          <a:lstStyle/>
          <a:p>
            <a:r>
              <a:rPr lang="en-US" b="1">
                <a:latin typeface="Times New Roman" pitchFamily="18" charset="0"/>
                <a:cs typeface="Times New Roman" pitchFamily="18" charset="0"/>
              </a:rPr>
              <a:t>Lịch sử Visual Studio</a:t>
            </a: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76</a:t>
            </a:fld>
            <a:endParaRPr lang="en-US">
              <a:latin typeface="Times New Roman" pitchFamily="18" charset="0"/>
              <a:cs typeface="Times New Roman" pitchFamily="18" charset="0"/>
            </a:endParaRPr>
          </a:p>
        </p:txBody>
      </p:sp>
      <p:graphicFrame>
        <p:nvGraphicFramePr>
          <p:cNvPr id="10" name="Table 9"/>
          <p:cNvGraphicFramePr>
            <a:graphicFrameLocks noGrp="1"/>
          </p:cNvGraphicFramePr>
          <p:nvPr>
            <p:extLst>
              <p:ext uri="{D42A27DB-BD31-4B8C-83A1-F6EECF244321}">
                <p14:modId xmlns:p14="http://schemas.microsoft.com/office/powerpoint/2010/main" val="569113466"/>
              </p:ext>
            </p:extLst>
          </p:nvPr>
        </p:nvGraphicFramePr>
        <p:xfrm>
          <a:off x="304803" y="1371600"/>
          <a:ext cx="8686800" cy="3568158"/>
        </p:xfrm>
        <a:graphic>
          <a:graphicData uri="http://schemas.openxmlformats.org/drawingml/2006/table">
            <a:tbl>
              <a:tblPr/>
              <a:tblGrid>
                <a:gridCol w="1737360">
                  <a:extLst>
                    <a:ext uri="{9D8B030D-6E8A-4147-A177-3AD203B41FA5}">
                      <a16:colId xmlns:a16="http://schemas.microsoft.com/office/drawing/2014/main" xmlns="" val="20000"/>
                    </a:ext>
                  </a:extLst>
                </a:gridCol>
                <a:gridCol w="1737360">
                  <a:extLst>
                    <a:ext uri="{9D8B030D-6E8A-4147-A177-3AD203B41FA5}">
                      <a16:colId xmlns:a16="http://schemas.microsoft.com/office/drawing/2014/main" xmlns="" val="20001"/>
                    </a:ext>
                  </a:extLst>
                </a:gridCol>
                <a:gridCol w="1737360">
                  <a:extLst>
                    <a:ext uri="{9D8B030D-6E8A-4147-A177-3AD203B41FA5}">
                      <a16:colId xmlns:a16="http://schemas.microsoft.com/office/drawing/2014/main" xmlns="" val="20002"/>
                    </a:ext>
                  </a:extLst>
                </a:gridCol>
                <a:gridCol w="1737360">
                  <a:extLst>
                    <a:ext uri="{9D8B030D-6E8A-4147-A177-3AD203B41FA5}">
                      <a16:colId xmlns:a16="http://schemas.microsoft.com/office/drawing/2014/main" xmlns="" val="20003"/>
                    </a:ext>
                  </a:extLst>
                </a:gridCol>
                <a:gridCol w="1737360">
                  <a:extLst>
                    <a:ext uri="{9D8B030D-6E8A-4147-A177-3AD203B41FA5}">
                      <a16:colId xmlns:a16="http://schemas.microsoft.com/office/drawing/2014/main" xmlns="" val="20004"/>
                    </a:ext>
                  </a:extLst>
                </a:gridCol>
              </a:tblGrid>
              <a:tr h="630294">
                <a:tc>
                  <a:txBody>
                    <a:bodyPr/>
                    <a:lstStyle/>
                    <a:p>
                      <a:pPr algn="ctr"/>
                      <a:r>
                        <a:rPr lang="en-US" sz="1800" dirty="0">
                          <a:effectLst/>
                          <a:latin typeface="Times New Roman" panose="02020603050405020304" pitchFamily="18" charset="0"/>
                          <a:cs typeface="Times New Roman" panose="02020603050405020304" pitchFamily="18" charset="0"/>
                        </a:rPr>
                        <a:t>Product name</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800">
                          <a:effectLst/>
                          <a:latin typeface="Times New Roman" panose="02020603050405020304" pitchFamily="18" charset="0"/>
                          <a:cs typeface="Times New Roman" panose="02020603050405020304" pitchFamily="18" charset="0"/>
                        </a:rPr>
                        <a:t>Codename</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800">
                          <a:effectLst/>
                          <a:latin typeface="Times New Roman" panose="02020603050405020304" pitchFamily="18" charset="0"/>
                          <a:cs typeface="Times New Roman" panose="02020603050405020304" pitchFamily="18" charset="0"/>
                        </a:rPr>
                        <a:t>Internal</a:t>
                      </a:r>
                      <a:br>
                        <a:rPr lang="en-US" sz="1800">
                          <a:effectLst/>
                          <a:latin typeface="Times New Roman" panose="02020603050405020304" pitchFamily="18" charset="0"/>
                          <a:cs typeface="Times New Roman" panose="02020603050405020304" pitchFamily="18" charset="0"/>
                        </a:rPr>
                      </a:br>
                      <a:r>
                        <a:rPr lang="en-US" sz="1800">
                          <a:effectLst/>
                          <a:latin typeface="Times New Roman" panose="02020603050405020304" pitchFamily="18" charset="0"/>
                          <a:cs typeface="Times New Roman" panose="02020603050405020304" pitchFamily="18" charset="0"/>
                        </a:rPr>
                        <a:t>version</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800">
                          <a:effectLst/>
                          <a:latin typeface="Times New Roman" panose="02020603050405020304" pitchFamily="18" charset="0"/>
                          <a:cs typeface="Times New Roman" panose="02020603050405020304" pitchFamily="18" charset="0"/>
                        </a:rPr>
                        <a:t>Supported .NET</a:t>
                      </a:r>
                      <a:br>
                        <a:rPr lang="en-US" sz="1800">
                          <a:effectLst/>
                          <a:latin typeface="Times New Roman" panose="02020603050405020304" pitchFamily="18" charset="0"/>
                          <a:cs typeface="Times New Roman" panose="02020603050405020304" pitchFamily="18" charset="0"/>
                        </a:rPr>
                      </a:br>
                      <a:r>
                        <a:rPr lang="en-US" sz="1800">
                          <a:effectLst/>
                          <a:latin typeface="Times New Roman" panose="02020603050405020304" pitchFamily="18" charset="0"/>
                          <a:cs typeface="Times New Roman" panose="02020603050405020304" pitchFamily="18" charset="0"/>
                        </a:rPr>
                        <a:t>Framework versions</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800">
                          <a:effectLst/>
                          <a:latin typeface="Times New Roman" panose="02020603050405020304" pitchFamily="18" charset="0"/>
                          <a:cs typeface="Times New Roman" panose="02020603050405020304" pitchFamily="18" charset="0"/>
                        </a:rPr>
                        <a:t>Release date</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extLst>
                  <a:ext uri="{0D108BD9-81ED-4DB2-BD59-A6C34878D82A}">
                    <a16:rowId xmlns:a16="http://schemas.microsoft.com/office/drawing/2014/main" xmlns="" val="10000"/>
                  </a:ext>
                </a:extLst>
              </a:tr>
              <a:tr h="431926">
                <a:tc>
                  <a:txBody>
                    <a:bodyPr/>
                    <a:lstStyle/>
                    <a:p>
                      <a:r>
                        <a:rPr lang="en-US" sz="1800" dirty="0">
                          <a:effectLst/>
                          <a:latin typeface="Times New Roman" panose="02020603050405020304" pitchFamily="18" charset="0"/>
                          <a:cs typeface="Times New Roman" panose="02020603050405020304" pitchFamily="18" charset="0"/>
                        </a:rPr>
                        <a:t>Visual Studio 2012</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i="1">
                          <a:effectLst/>
                          <a:latin typeface="Times New Roman" panose="02020603050405020304" pitchFamily="18" charset="0"/>
                          <a:cs typeface="Times New Roman" panose="02020603050405020304" pitchFamily="18" charset="0"/>
                        </a:rPr>
                        <a:t>Dev11</a:t>
                      </a:r>
                      <a:endParaRPr lang="en-US" sz="180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r"/>
                      <a:r>
                        <a:rPr lang="en-US" sz="1800" dirty="0">
                          <a:effectLst/>
                          <a:latin typeface="Times New Roman" panose="02020603050405020304" pitchFamily="18" charset="0"/>
                          <a:cs typeface="Times New Roman" panose="02020603050405020304" pitchFamily="18" charset="0"/>
                        </a:rPr>
                        <a:t>11.0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dirty="0">
                          <a:effectLst/>
                          <a:latin typeface="Times New Roman" panose="02020603050405020304" pitchFamily="18" charset="0"/>
                          <a:cs typeface="Times New Roman" panose="02020603050405020304" pitchFamily="18" charset="0"/>
                        </a:rPr>
                        <a:t>2.0, 3.0, 3.5, 4.0, 4.5, 4.5.1, 4.5.2</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dirty="0">
                          <a:effectLst/>
                          <a:latin typeface="Times New Roman" panose="02020603050405020304" pitchFamily="18" charset="0"/>
                          <a:cs typeface="Times New Roman" panose="02020603050405020304" pitchFamily="18" charset="0"/>
                        </a:rPr>
                        <a:t>September 12, 2012</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xmlns="" val="10001"/>
                  </a:ext>
                </a:extLst>
              </a:tr>
              <a:tr h="431926">
                <a:tc>
                  <a:txBody>
                    <a:bodyPr/>
                    <a:lstStyle/>
                    <a:p>
                      <a:r>
                        <a:rPr lang="en-US" sz="1800">
                          <a:effectLst/>
                          <a:latin typeface="Times New Roman" panose="02020603050405020304" pitchFamily="18" charset="0"/>
                          <a:cs typeface="Times New Roman" panose="02020603050405020304" pitchFamily="18" charset="0"/>
                        </a:rPr>
                        <a:t>Visual Studio 2013</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i="1">
                          <a:effectLst/>
                          <a:latin typeface="Times New Roman" panose="02020603050405020304" pitchFamily="18" charset="0"/>
                          <a:cs typeface="Times New Roman" panose="02020603050405020304" pitchFamily="18" charset="0"/>
                        </a:rPr>
                        <a:t>Dev12</a:t>
                      </a:r>
                      <a:endParaRPr lang="en-US" sz="180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r"/>
                      <a:r>
                        <a:rPr lang="en-US" sz="1800">
                          <a:effectLst/>
                          <a:latin typeface="Times New Roman" panose="02020603050405020304" pitchFamily="18" charset="0"/>
                          <a:cs typeface="Times New Roman" panose="02020603050405020304" pitchFamily="18" charset="0"/>
                        </a:rPr>
                        <a:t>12.0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dirty="0">
                          <a:effectLst/>
                          <a:latin typeface="Times New Roman" panose="02020603050405020304" pitchFamily="18" charset="0"/>
                          <a:cs typeface="Times New Roman" panose="02020603050405020304" pitchFamily="18" charset="0"/>
                        </a:rPr>
                        <a:t>2.0, 3.0, 3.5, 4.0, 4.5, 4.5.1, 4.5.2</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dirty="0">
                          <a:effectLst/>
                          <a:latin typeface="Times New Roman" panose="02020603050405020304" pitchFamily="18" charset="0"/>
                          <a:cs typeface="Times New Roman" panose="02020603050405020304" pitchFamily="18" charset="0"/>
                        </a:rPr>
                        <a:t>October 17, 2013</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xmlns="" val="10002"/>
                  </a:ext>
                </a:extLst>
              </a:tr>
              <a:tr h="630294">
                <a:tc>
                  <a:txBody>
                    <a:bodyPr/>
                    <a:lstStyle/>
                    <a:p>
                      <a:r>
                        <a:rPr lang="en-US" sz="1800" dirty="0">
                          <a:effectLst/>
                          <a:latin typeface="Times New Roman" panose="02020603050405020304" pitchFamily="18" charset="0"/>
                          <a:cs typeface="Times New Roman" panose="02020603050405020304" pitchFamily="18" charset="0"/>
                        </a:rPr>
                        <a:t>Visual Studio </a:t>
                      </a:r>
                      <a:r>
                        <a:rPr lang="en-US" sz="1800" dirty="0" smtClean="0">
                          <a:effectLst/>
                          <a:latin typeface="Times New Roman" panose="02020603050405020304" pitchFamily="18" charset="0"/>
                          <a:cs typeface="Times New Roman" panose="02020603050405020304" pitchFamily="18" charset="0"/>
                        </a:rPr>
                        <a:t>2015</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i="1" dirty="0">
                          <a:effectLst/>
                          <a:latin typeface="Times New Roman" panose="02020603050405020304" pitchFamily="18" charset="0"/>
                          <a:cs typeface="Times New Roman" panose="02020603050405020304" pitchFamily="18" charset="0"/>
                        </a:rPr>
                        <a:t>Dev14</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r"/>
                      <a:r>
                        <a:rPr lang="en-US" sz="1800" dirty="0">
                          <a:effectLst/>
                          <a:latin typeface="Times New Roman" panose="02020603050405020304" pitchFamily="18" charset="0"/>
                          <a:cs typeface="Times New Roman" panose="02020603050405020304" pitchFamily="18" charset="0"/>
                        </a:rPr>
                        <a:t>14.0</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dirty="0">
                          <a:effectLst/>
                          <a:latin typeface="Times New Roman" panose="02020603050405020304" pitchFamily="18" charset="0"/>
                          <a:cs typeface="Times New Roman" panose="02020603050405020304" pitchFamily="18" charset="0"/>
                        </a:rPr>
                        <a:t>2.0, 3.0, 3.5, 4.0, 4.5, 4.5.1, 4.5.2, 4.6</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dirty="0">
                          <a:effectLst/>
                          <a:latin typeface="Times New Roman" panose="02020603050405020304" pitchFamily="18" charset="0"/>
                          <a:cs typeface="Times New Roman" panose="02020603050405020304" pitchFamily="18" charset="0"/>
                        </a:rPr>
                        <a:t>July 20, 2015</a:t>
                      </a: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extLst>
                  <a:ext uri="{0D108BD9-81ED-4DB2-BD59-A6C34878D82A}">
                    <a16:rowId xmlns:a16="http://schemas.microsoft.com/office/drawing/2014/main" xmlns="" val="10003"/>
                  </a:ext>
                </a:extLst>
              </a:tr>
              <a:tr h="63029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effectLst/>
                          <a:latin typeface="Times New Roman" panose="02020603050405020304" pitchFamily="18" charset="0"/>
                          <a:cs typeface="Times New Roman" panose="02020603050405020304" pitchFamily="18" charset="0"/>
                        </a:rPr>
                        <a:t>Visual Studio 2017</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i="1" dirty="0" smtClean="0">
                          <a:effectLst/>
                          <a:latin typeface="Times New Roman" panose="02020603050405020304" pitchFamily="18" charset="0"/>
                          <a:cs typeface="Times New Roman" panose="02020603050405020304" pitchFamily="18" charset="0"/>
                        </a:rPr>
                        <a:t>Dev15</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algn="r"/>
                      <a:r>
                        <a:rPr lang="en-US" sz="1800" dirty="0" smtClean="0">
                          <a:effectLst/>
                          <a:latin typeface="Times New Roman" panose="02020603050405020304" pitchFamily="18" charset="0"/>
                          <a:cs typeface="Times New Roman" panose="02020603050405020304" pitchFamily="18" charset="0"/>
                        </a:rPr>
                        <a:t>15.0</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800" dirty="0" smtClean="0">
                          <a:effectLst/>
                          <a:latin typeface="Times New Roman" panose="02020603050405020304" pitchFamily="18" charset="0"/>
                          <a:cs typeface="Times New Roman" panose="02020603050405020304" pitchFamily="18" charset="0"/>
                        </a:rPr>
                        <a:t>3.5</a:t>
                      </a:r>
                      <a:r>
                        <a:rPr lang="en-US" sz="1800" baseline="0" dirty="0" smtClean="0">
                          <a:effectLst/>
                          <a:latin typeface="Times New Roman" panose="02020603050405020304" pitchFamily="18" charset="0"/>
                          <a:cs typeface="Times New Roman" panose="02020603050405020304" pitchFamily="18" charset="0"/>
                        </a:rPr>
                        <a:t> </a:t>
                      </a:r>
                      <a:r>
                        <a:rPr lang="mr-IN" sz="1800" baseline="0" dirty="0" smtClean="0">
                          <a:effectLst/>
                          <a:latin typeface="Times New Roman" panose="02020603050405020304" pitchFamily="18" charset="0"/>
                          <a:cs typeface="Times New Roman" panose="02020603050405020304" pitchFamily="18" charset="0"/>
                        </a:rPr>
                        <a:t>–</a:t>
                      </a:r>
                      <a:r>
                        <a:rPr lang="en-US" sz="1800" baseline="0" dirty="0" smtClean="0">
                          <a:effectLst/>
                          <a:latin typeface="Times New Roman" panose="02020603050405020304" pitchFamily="18" charset="0"/>
                          <a:cs typeface="Times New Roman" panose="02020603050405020304" pitchFamily="18" charset="0"/>
                        </a:rPr>
                        <a:t> 4.7</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effectLst/>
                          <a:latin typeface="Times New Roman" panose="02020603050405020304" pitchFamily="18" charset="0"/>
                          <a:cs typeface="Times New Roman" panose="02020603050405020304" pitchFamily="18" charset="0"/>
                        </a:rPr>
                        <a:t>March 7, 2017</a:t>
                      </a:r>
                      <a:endParaRPr lang="en-US" sz="1800" dirty="0">
                        <a:effectLst/>
                        <a:latin typeface="Times New Roman" panose="02020603050405020304" pitchFamily="18" charset="0"/>
                        <a:cs typeface="Times New Roman" panose="02020603050405020304" pitchFamily="18" charset="0"/>
                      </a:endParaRPr>
                    </a:p>
                  </a:txBody>
                  <a:tcPr marL="48666" marR="48666" marT="24333" marB="24333"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bl>
          </a:graphicData>
        </a:graphic>
      </p:graphicFrame>
    </p:spTree>
    <p:extLst>
      <p:ext uri="{BB962C8B-B14F-4D97-AF65-F5344CB8AC3E}">
        <p14:creationId xmlns:p14="http://schemas.microsoft.com/office/powerpoint/2010/main" val="3447733653"/>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10197"/>
            <a:ext cx="8229600" cy="1143000"/>
          </a:xfrm>
        </p:spPr>
        <p:txBody>
          <a:bodyPr/>
          <a:lstStyle/>
          <a:p>
            <a:r>
              <a:rPr lang="en-US" b="1" dirty="0">
                <a:latin typeface="Times New Roman" pitchFamily="18" charset="0"/>
                <a:cs typeface="Times New Roman" pitchFamily="18" charset="0"/>
              </a:rPr>
              <a:t>Editions feature grid</a:t>
            </a:r>
          </a:p>
        </p:txBody>
      </p:sp>
      <p:sp>
        <p:nvSpPr>
          <p:cNvPr id="4" name="Date Placeholder 3"/>
          <p:cNvSpPr>
            <a:spLocks noGrp="1"/>
          </p:cNvSpPr>
          <p:nvPr>
            <p:ph type="dt" sz="half" idx="10"/>
          </p:nvPr>
        </p:nvSpPr>
        <p:spPr/>
        <p:txBody>
          <a:bodyPr/>
          <a:lstStyle/>
          <a:p>
            <a:pPr>
              <a:defRPr/>
            </a:pPr>
            <a:fld id="{B6C9ACEC-4E53-4F9E-B036-FFA4F9C8A670}" type="datetime1">
              <a:rPr lang="en-US" smtClean="0">
                <a:latin typeface="Times New Roman" pitchFamily="18" charset="0"/>
                <a:cs typeface="Times New Roman" pitchFamily="18" charset="0"/>
              </a:rPr>
              <a:pPr>
                <a:defRPr/>
              </a:pPr>
              <a:t>1/29/18</a:t>
            </a:fld>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77</a:t>
            </a:fld>
            <a:endParaRPr lang="en-US">
              <a:latin typeface="Times New Roman" pitchFamily="18" charset="0"/>
              <a:cs typeface="Times New Roman" pitchFamily="18" charset="0"/>
            </a:endParaRPr>
          </a:p>
        </p:txBody>
      </p:sp>
      <p:graphicFrame>
        <p:nvGraphicFramePr>
          <p:cNvPr id="8" name="Table 7"/>
          <p:cNvGraphicFramePr>
            <a:graphicFrameLocks noGrp="1"/>
          </p:cNvGraphicFramePr>
          <p:nvPr>
            <p:extLst>
              <p:ext uri="{D42A27DB-BD31-4B8C-83A1-F6EECF244321}">
                <p14:modId xmlns:p14="http://schemas.microsoft.com/office/powerpoint/2010/main" val="2308114277"/>
              </p:ext>
            </p:extLst>
          </p:nvPr>
        </p:nvGraphicFramePr>
        <p:xfrm>
          <a:off x="4689" y="1905000"/>
          <a:ext cx="9144016" cy="3502979"/>
        </p:xfrm>
        <a:graphic>
          <a:graphicData uri="http://schemas.openxmlformats.org/drawingml/2006/table">
            <a:tbl>
              <a:tblPr/>
              <a:tblGrid>
                <a:gridCol w="571501">
                  <a:extLst>
                    <a:ext uri="{9D8B030D-6E8A-4147-A177-3AD203B41FA5}">
                      <a16:colId xmlns:a16="http://schemas.microsoft.com/office/drawing/2014/main" xmlns="" val="20000"/>
                    </a:ext>
                  </a:extLst>
                </a:gridCol>
                <a:gridCol w="571501">
                  <a:extLst>
                    <a:ext uri="{9D8B030D-6E8A-4147-A177-3AD203B41FA5}">
                      <a16:colId xmlns:a16="http://schemas.microsoft.com/office/drawing/2014/main" xmlns="" val="20001"/>
                    </a:ext>
                  </a:extLst>
                </a:gridCol>
                <a:gridCol w="571501">
                  <a:extLst>
                    <a:ext uri="{9D8B030D-6E8A-4147-A177-3AD203B41FA5}">
                      <a16:colId xmlns:a16="http://schemas.microsoft.com/office/drawing/2014/main" xmlns="" val="20002"/>
                    </a:ext>
                  </a:extLst>
                </a:gridCol>
                <a:gridCol w="571501">
                  <a:extLst>
                    <a:ext uri="{9D8B030D-6E8A-4147-A177-3AD203B41FA5}">
                      <a16:colId xmlns:a16="http://schemas.microsoft.com/office/drawing/2014/main" xmlns="" val="20003"/>
                    </a:ext>
                  </a:extLst>
                </a:gridCol>
                <a:gridCol w="571501">
                  <a:extLst>
                    <a:ext uri="{9D8B030D-6E8A-4147-A177-3AD203B41FA5}">
                      <a16:colId xmlns:a16="http://schemas.microsoft.com/office/drawing/2014/main" xmlns="" val="20004"/>
                    </a:ext>
                  </a:extLst>
                </a:gridCol>
                <a:gridCol w="571501">
                  <a:extLst>
                    <a:ext uri="{9D8B030D-6E8A-4147-A177-3AD203B41FA5}">
                      <a16:colId xmlns:a16="http://schemas.microsoft.com/office/drawing/2014/main" xmlns="" val="20005"/>
                    </a:ext>
                  </a:extLst>
                </a:gridCol>
                <a:gridCol w="571501">
                  <a:extLst>
                    <a:ext uri="{9D8B030D-6E8A-4147-A177-3AD203B41FA5}">
                      <a16:colId xmlns:a16="http://schemas.microsoft.com/office/drawing/2014/main" xmlns="" val="20006"/>
                    </a:ext>
                  </a:extLst>
                </a:gridCol>
                <a:gridCol w="571501">
                  <a:extLst>
                    <a:ext uri="{9D8B030D-6E8A-4147-A177-3AD203B41FA5}">
                      <a16:colId xmlns:a16="http://schemas.microsoft.com/office/drawing/2014/main" xmlns="" val="20007"/>
                    </a:ext>
                  </a:extLst>
                </a:gridCol>
                <a:gridCol w="571501">
                  <a:extLst>
                    <a:ext uri="{9D8B030D-6E8A-4147-A177-3AD203B41FA5}">
                      <a16:colId xmlns:a16="http://schemas.microsoft.com/office/drawing/2014/main" xmlns="" val="20008"/>
                    </a:ext>
                  </a:extLst>
                </a:gridCol>
                <a:gridCol w="571501">
                  <a:extLst>
                    <a:ext uri="{9D8B030D-6E8A-4147-A177-3AD203B41FA5}">
                      <a16:colId xmlns:a16="http://schemas.microsoft.com/office/drawing/2014/main" xmlns="" val="20009"/>
                    </a:ext>
                  </a:extLst>
                </a:gridCol>
                <a:gridCol w="571501">
                  <a:extLst>
                    <a:ext uri="{9D8B030D-6E8A-4147-A177-3AD203B41FA5}">
                      <a16:colId xmlns:a16="http://schemas.microsoft.com/office/drawing/2014/main" xmlns="" val="20010"/>
                    </a:ext>
                  </a:extLst>
                </a:gridCol>
                <a:gridCol w="571501">
                  <a:extLst>
                    <a:ext uri="{9D8B030D-6E8A-4147-A177-3AD203B41FA5}">
                      <a16:colId xmlns:a16="http://schemas.microsoft.com/office/drawing/2014/main" xmlns="" val="20011"/>
                    </a:ext>
                  </a:extLst>
                </a:gridCol>
                <a:gridCol w="571501">
                  <a:extLst>
                    <a:ext uri="{9D8B030D-6E8A-4147-A177-3AD203B41FA5}">
                      <a16:colId xmlns:a16="http://schemas.microsoft.com/office/drawing/2014/main" xmlns="" val="20012"/>
                    </a:ext>
                  </a:extLst>
                </a:gridCol>
                <a:gridCol w="571501">
                  <a:extLst>
                    <a:ext uri="{9D8B030D-6E8A-4147-A177-3AD203B41FA5}">
                      <a16:colId xmlns:a16="http://schemas.microsoft.com/office/drawing/2014/main" xmlns="" val="20013"/>
                    </a:ext>
                  </a:extLst>
                </a:gridCol>
                <a:gridCol w="571501">
                  <a:extLst>
                    <a:ext uri="{9D8B030D-6E8A-4147-A177-3AD203B41FA5}">
                      <a16:colId xmlns:a16="http://schemas.microsoft.com/office/drawing/2014/main" xmlns="" val="20014"/>
                    </a:ext>
                  </a:extLst>
                </a:gridCol>
                <a:gridCol w="571501">
                  <a:extLst>
                    <a:ext uri="{9D8B030D-6E8A-4147-A177-3AD203B41FA5}">
                      <a16:colId xmlns:a16="http://schemas.microsoft.com/office/drawing/2014/main" xmlns="" val="20015"/>
                    </a:ext>
                  </a:extLst>
                </a:gridCol>
              </a:tblGrid>
              <a:tr h="1293038">
                <a:tc>
                  <a:txBody>
                    <a:bodyPr/>
                    <a:lstStyle/>
                    <a:p>
                      <a:pPr algn="ctr"/>
                      <a:r>
                        <a:rPr lang="en-US" sz="1100" dirty="0">
                          <a:effectLst/>
                          <a:latin typeface="Times New Roman" panose="02020603050405020304" pitchFamily="18" charset="0"/>
                          <a:cs typeface="Times New Roman" panose="02020603050405020304" pitchFamily="18" charset="0"/>
                        </a:rPr>
                        <a:t>Product</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dirty="0">
                          <a:effectLst/>
                          <a:latin typeface="Times New Roman" panose="02020603050405020304" pitchFamily="18" charset="0"/>
                          <a:cs typeface="Times New Roman" panose="02020603050405020304" pitchFamily="18" charset="0"/>
                        </a:rPr>
                        <a:t>Extensions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dirty="0">
                          <a:effectLst/>
                          <a:latin typeface="Times New Roman" panose="02020603050405020304" pitchFamily="18" charset="0"/>
                          <a:cs typeface="Times New Roman" panose="02020603050405020304" pitchFamily="18" charset="0"/>
                        </a:rPr>
                        <a:t>Projects templates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dirty="0">
                          <a:effectLst/>
                          <a:latin typeface="Times New Roman" panose="02020603050405020304" pitchFamily="18" charset="0"/>
                          <a:cs typeface="Times New Roman" panose="02020603050405020304" pitchFamily="18" charset="0"/>
                        </a:rPr>
                        <a:t>MSDN integration</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a:effectLst/>
                          <a:latin typeface="Times New Roman" panose="02020603050405020304" pitchFamily="18" charset="0"/>
                          <a:cs typeface="Times New Roman" panose="02020603050405020304" pitchFamily="18" charset="0"/>
                        </a:rPr>
                        <a:t>Debugging</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a:effectLst/>
                          <a:latin typeface="Times New Roman" panose="02020603050405020304" pitchFamily="18" charset="0"/>
                          <a:cs typeface="Times New Roman" panose="02020603050405020304" pitchFamily="18" charset="0"/>
                        </a:rPr>
                        <a:t>Profiling</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a:effectLst/>
                          <a:latin typeface="Times New Roman" panose="02020603050405020304" pitchFamily="18" charset="0"/>
                          <a:cs typeface="Times New Roman" panose="02020603050405020304" pitchFamily="18" charset="0"/>
                        </a:rPr>
                        <a:t>Static analysis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a:effectLst/>
                          <a:latin typeface="Times New Roman" panose="02020603050405020304" pitchFamily="18" charset="0"/>
                          <a:cs typeface="Times New Roman" panose="02020603050405020304" pitchFamily="18" charset="0"/>
                        </a:rPr>
                        <a:t>IntelliTrace</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a:effectLst/>
                          <a:latin typeface="Times New Roman" panose="02020603050405020304" pitchFamily="18" charset="0"/>
                          <a:cs typeface="Times New Roman" panose="02020603050405020304" pitchFamily="18" charset="0"/>
                        </a:rPr>
                        <a:t>Unit test</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a:effectLst/>
                          <a:latin typeface="Times New Roman" panose="02020603050405020304" pitchFamily="18" charset="0"/>
                          <a:cs typeface="Times New Roman" panose="02020603050405020304" pitchFamily="18" charset="0"/>
                        </a:rPr>
                        <a:t>Code coverage</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a:effectLst/>
                          <a:latin typeface="Times New Roman" panose="02020603050405020304" pitchFamily="18" charset="0"/>
                          <a:cs typeface="Times New Roman" panose="02020603050405020304" pitchFamily="18" charset="0"/>
                        </a:rPr>
                        <a:t>Coded UI test</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a:effectLst/>
                          <a:latin typeface="Times New Roman" panose="02020603050405020304" pitchFamily="18" charset="0"/>
                          <a:cs typeface="Times New Roman" panose="02020603050405020304" pitchFamily="18" charset="0"/>
                        </a:rPr>
                        <a:t>Test impact analysis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a:effectLst/>
                          <a:latin typeface="Times New Roman" panose="02020603050405020304" pitchFamily="18" charset="0"/>
                          <a:cs typeface="Times New Roman" panose="02020603050405020304" pitchFamily="18" charset="0"/>
                        </a:rPr>
                        <a:t>Load testing</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a:effectLst/>
                          <a:latin typeface="Times New Roman" panose="02020603050405020304" pitchFamily="18" charset="0"/>
                          <a:cs typeface="Times New Roman" panose="02020603050405020304" pitchFamily="18" charset="0"/>
                        </a:rPr>
                        <a:t>Lab management</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a:effectLst/>
                          <a:latin typeface="Times New Roman" panose="02020603050405020304" pitchFamily="18" charset="0"/>
                          <a:cs typeface="Times New Roman" panose="02020603050405020304" pitchFamily="18" charset="0"/>
                        </a:rPr>
                        <a:t>Architecture and modelling</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100" u="none" strike="noStrike" dirty="0">
                          <a:solidFill>
                            <a:srgbClr val="0B0080"/>
                          </a:solidFill>
                          <a:effectLst/>
                          <a:latin typeface="Times New Roman" panose="02020603050405020304" pitchFamily="18" charset="0"/>
                          <a:cs typeface="Times New Roman" panose="02020603050405020304" pitchFamily="18" charset="0"/>
                          <a:hlinkClick r:id="rId2" tooltip="Windows Phone"/>
                        </a:rPr>
                        <a:t>Windows Phone</a:t>
                      </a:r>
                      <a:r>
                        <a:rPr lang="en-US" sz="1100" u="none" strike="noStrike" dirty="0">
                          <a:solidFill>
                            <a:srgbClr val="0B0080"/>
                          </a:solidFill>
                          <a:effectLst/>
                          <a:latin typeface="Times New Roman" panose="02020603050405020304" pitchFamily="18" charset="0"/>
                          <a:cs typeface="Times New Roman" panose="02020603050405020304" pitchFamily="18" charset="0"/>
                        </a:rPr>
                        <a:t> </a:t>
                      </a:r>
                      <a:r>
                        <a:rPr lang="en-US" sz="1100" dirty="0">
                          <a:effectLst/>
                          <a:latin typeface="Times New Roman" panose="02020603050405020304" pitchFamily="18" charset="0"/>
                          <a:cs typeface="Times New Roman" panose="02020603050405020304" pitchFamily="18" charset="0"/>
                        </a:rPr>
                        <a:t>development</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extLst>
                  <a:ext uri="{0D108BD9-81ED-4DB2-BD59-A6C34878D82A}">
                    <a16:rowId xmlns:a16="http://schemas.microsoft.com/office/drawing/2014/main" xmlns="" val="10000"/>
                  </a:ext>
                </a:extLst>
              </a:tr>
              <a:tr h="608488">
                <a:tc>
                  <a:txBody>
                    <a:bodyPr/>
                    <a:lstStyle/>
                    <a:p>
                      <a:pPr algn="ctr"/>
                      <a:r>
                        <a:rPr lang="en-US" sz="1100">
                          <a:effectLst/>
                          <a:latin typeface="Times New Roman" panose="02020603050405020304" pitchFamily="18" charset="0"/>
                          <a:cs typeface="Times New Roman" panose="02020603050405020304" pitchFamily="18" charset="0"/>
                        </a:rPr>
                        <a:t>Professional</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Full or Essentials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extLst>
                  <a:ext uri="{0D108BD9-81ED-4DB2-BD59-A6C34878D82A}">
                    <a16:rowId xmlns:a16="http://schemas.microsoft.com/office/drawing/2014/main" xmlns="" val="10001"/>
                  </a:ext>
                </a:extLst>
              </a:tr>
              <a:tr h="494397">
                <a:tc>
                  <a:txBody>
                    <a:bodyPr/>
                    <a:lstStyle/>
                    <a:p>
                      <a:pPr algn="ctr"/>
                      <a:r>
                        <a:rPr lang="en-US" sz="1100">
                          <a:effectLst/>
                          <a:latin typeface="Times New Roman" panose="02020603050405020304" pitchFamily="18" charset="0"/>
                          <a:cs typeface="Times New Roman" panose="02020603050405020304" pitchFamily="18" charset="0"/>
                        </a:rPr>
                        <a:t>Premium</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Full</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Read-only</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FFBB"/>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extLst>
                  <a:ext uri="{0D108BD9-81ED-4DB2-BD59-A6C34878D82A}">
                    <a16:rowId xmlns:a16="http://schemas.microsoft.com/office/drawing/2014/main" xmlns="" val="10002"/>
                  </a:ext>
                </a:extLst>
              </a:tr>
              <a:tr h="380305">
                <a:tc>
                  <a:txBody>
                    <a:bodyPr/>
                    <a:lstStyle/>
                    <a:p>
                      <a:pPr algn="ctr"/>
                      <a:r>
                        <a:rPr lang="en-US" sz="1100">
                          <a:effectLst/>
                          <a:latin typeface="Times New Roman" panose="02020603050405020304" pitchFamily="18" charset="0"/>
                          <a:cs typeface="Times New Roman" panose="02020603050405020304" pitchFamily="18" charset="0"/>
                        </a:rPr>
                        <a:t>Ultimate</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Full</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extLst>
                  <a:ext uri="{0D108BD9-81ED-4DB2-BD59-A6C34878D82A}">
                    <a16:rowId xmlns:a16="http://schemas.microsoft.com/office/drawing/2014/main" xmlns="" val="10003"/>
                  </a:ext>
                </a:extLst>
              </a:tr>
              <a:tr h="722580">
                <a:tc>
                  <a:txBody>
                    <a:bodyPr/>
                    <a:lstStyle/>
                    <a:p>
                      <a:pPr algn="ctr"/>
                      <a:r>
                        <a:rPr lang="en-US" sz="1100">
                          <a:effectLst/>
                          <a:latin typeface="Times New Roman" panose="02020603050405020304" pitchFamily="18" charset="0"/>
                          <a:cs typeface="Times New Roman" panose="02020603050405020304" pitchFamily="18" charset="0"/>
                        </a:rPr>
                        <a:t>Test Professional</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Full</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Yes</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99FF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tc>
                  <a:txBody>
                    <a:bodyPr/>
                    <a:lstStyle/>
                    <a:p>
                      <a:pPr algn="ctr" fontAlgn="ctr"/>
                      <a:r>
                        <a:rPr lang="en-US" sz="1100" dirty="0">
                          <a:effectLst/>
                          <a:latin typeface="Times New Roman" panose="02020603050405020304" pitchFamily="18" charset="0"/>
                          <a:cs typeface="Times New Roman" panose="02020603050405020304" pitchFamily="18" charset="0"/>
                        </a:rPr>
                        <a:t>No</a:t>
                      </a:r>
                    </a:p>
                  </a:txBody>
                  <a:tcPr marL="49195" marR="49195" marT="24598" marB="24598"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F9999"/>
                    </a:solidFill>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2479072285"/>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dirty="0">
                <a:latin typeface="Times New Roman" pitchFamily="18" charset="0"/>
                <a:cs typeface="Times New Roman" pitchFamily="18" charset="0"/>
              </a:rPr>
              <a:t>Visual Studio </a:t>
            </a:r>
            <a:r>
              <a:rPr lang="en-US" b="1" dirty="0" smtClean="0">
                <a:latin typeface="Times New Roman" pitchFamily="18" charset="0"/>
                <a:cs typeface="Times New Roman" pitchFamily="18" charset="0"/>
              </a:rPr>
              <a:t>2017</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457200" y="1600200"/>
            <a:ext cx="8229600" cy="4724400"/>
          </a:xfrm>
        </p:spPr>
        <p:txBody>
          <a:bodyPr>
            <a:normAutofit/>
          </a:bodyPr>
          <a:lstStyle/>
          <a:p>
            <a:r>
              <a:rPr lang="en-US" dirty="0">
                <a:latin typeface="Times New Roman" panose="02020603050405020304" pitchFamily="18" charset="0"/>
                <a:cs typeface="Times New Roman" panose="02020603050405020304" pitchFamily="18" charset="0"/>
              </a:rPr>
              <a:t>Build apps, targeting Microsoft platforms, as well as mobile web apps, web applications and cloud services across devices.</a:t>
            </a:r>
          </a:p>
          <a:p>
            <a:r>
              <a:rPr lang="en-US" dirty="0">
                <a:latin typeface="Times New Roman" panose="02020603050405020304" pitchFamily="18" charset="0"/>
                <a:cs typeface="Times New Roman" panose="02020603050405020304" pitchFamily="18" charset="0"/>
              </a:rPr>
              <a:t>Peek Definition, Code Lens, Code Map</a:t>
            </a:r>
          </a:p>
          <a:p>
            <a:r>
              <a:rPr lang="en-US" dirty="0">
                <a:latin typeface="Times New Roman" panose="02020603050405020304" pitchFamily="18" charset="0"/>
                <a:cs typeface="Times New Roman" panose="02020603050405020304" pitchFamily="18" charset="0"/>
              </a:rPr>
              <a:t>Keep in touch and collaborate on projects with team members with Team Explorer</a:t>
            </a:r>
          </a:p>
          <a:p>
            <a:r>
              <a:rPr lang="en-US" dirty="0">
                <a:latin typeface="Times New Roman" panose="02020603050405020304" pitchFamily="18" charset="0"/>
                <a:cs typeface="Times New Roman" panose="02020603050405020304" pitchFamily="18" charset="0"/>
              </a:rPr>
              <a:t>Visual Studio Online</a:t>
            </a:r>
          </a:p>
        </p:txBody>
      </p:sp>
      <p:sp>
        <p:nvSpPr>
          <p:cNvPr id="4" name="Date Placeholder 3"/>
          <p:cNvSpPr>
            <a:spLocks noGrp="1"/>
          </p:cNvSpPr>
          <p:nvPr>
            <p:ph type="dt" sz="half" idx="10"/>
          </p:nvPr>
        </p:nvSpPr>
        <p:spPr/>
        <p:txBody>
          <a:bodyPr/>
          <a:lstStyle/>
          <a:p>
            <a:pPr>
              <a:defRPr/>
            </a:pPr>
            <a:fld id="{B6C9ACEC-4E53-4F9E-B036-FFA4F9C8A670}" type="datetime1">
              <a:rPr lang="en-US" smtClean="0"/>
              <a:pPr>
                <a:defRPr/>
              </a:pPr>
              <a:t>1/29/18</a:t>
            </a:fld>
            <a:endParaRPr lang="en-US"/>
          </a:p>
        </p:txBody>
      </p:sp>
      <p:sp>
        <p:nvSpPr>
          <p:cNvPr id="5" name="Footer Placeholder 4"/>
          <p:cNvSpPr>
            <a:spLocks noGrp="1"/>
          </p:cNvSpPr>
          <p:nvPr>
            <p:ph type="ftr" sz="quarter" idx="11"/>
          </p:nvPr>
        </p:nvSpPr>
        <p:spPr/>
        <p:txBody>
          <a:bodyPr/>
          <a:lstStyle/>
          <a:p>
            <a:pPr>
              <a:defRPr/>
            </a:pPr>
            <a:r>
              <a:rPr lang="vi-VN"/>
              <a:t>Lập trình môi trường Windows</a:t>
            </a:r>
            <a:endParaRPr lang="en-US"/>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pPr>
                <a:defRPr/>
              </a:pPr>
              <a:t>78</a:t>
            </a:fld>
            <a:endParaRPr lang="en-US"/>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Dự án và giải pháp</a:t>
            </a:r>
          </a:p>
        </p:txBody>
      </p:sp>
      <p:sp>
        <p:nvSpPr>
          <p:cNvPr id="3" name="Content Placeholder 2"/>
          <p:cNvSpPr>
            <a:spLocks noGrp="1"/>
          </p:cNvSpPr>
          <p:nvPr>
            <p:ph idx="1"/>
          </p:nvPr>
        </p:nvSpPr>
        <p:spPr>
          <a:xfrm>
            <a:off x="457200" y="1500174"/>
            <a:ext cx="8229600" cy="4525963"/>
          </a:xfrm>
        </p:spPr>
        <p:txBody>
          <a:bodyPr/>
          <a:lstStyle/>
          <a:p>
            <a:r>
              <a:rPr lang="en-US" sz="2800" b="0">
                <a:latin typeface="Times New Roman" pitchFamily="18" charset="0"/>
                <a:cs typeface="Times New Roman" pitchFamily="18" charset="0"/>
              </a:rPr>
              <a:t>Trong visual studio .NET ứng dụng được tạo thành từ nhiều phần tử ví dụ như file, thư mục</a:t>
            </a:r>
          </a:p>
          <a:p>
            <a:r>
              <a:rPr lang="en-US" sz="2800" b="0">
                <a:latin typeface="Times New Roman" pitchFamily="18" charset="0"/>
                <a:cs typeface="Times New Roman" pitchFamily="18" charset="0"/>
              </a:rPr>
              <a:t>Để tổ chức các phần tử trên .NET cung cấp dự án và giải pháp</a:t>
            </a:r>
          </a:p>
          <a:p>
            <a:r>
              <a:rPr lang="en-US" sz="2800" b="0">
                <a:latin typeface="Times New Roman" pitchFamily="18" charset="0"/>
                <a:cs typeface="Times New Roman" pitchFamily="18" charset="0"/>
              </a:rPr>
              <a:t>Dự án (project): cho phép xây dựng, dịch và sửa lỗi các thành phần tạo nên ứng dụng. Dự án được dịch ra thành file exe hoặc dll</a:t>
            </a:r>
          </a:p>
          <a:p>
            <a:r>
              <a:rPr lang="en-US" sz="2800" b="0">
                <a:latin typeface="Times New Roman" pitchFamily="18" charset="0"/>
                <a:cs typeface="Times New Roman" pitchFamily="18" charset="0"/>
              </a:rPr>
              <a:t>Giải pháp (Solution): Bao gồm một hay nhiều project</a:t>
            </a: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79</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cstate="print"/>
          <a:stretch>
            <a:fillRect/>
          </a:stretch>
        </p:blipFill>
        <p:spPr bwMode="auto">
          <a:xfrm>
            <a:off x="-19050" y="-19050"/>
            <a:ext cx="9163050" cy="6877050"/>
          </a:xfrm>
          <a:prstGeom prst="rect">
            <a:avLst/>
          </a:prstGeom>
          <a:noFill/>
          <a:ln>
            <a:noFill/>
          </a:ln>
        </p:spPr>
      </p:pic>
    </p:spTree>
    <p:extLst>
      <p:ext uri="{BB962C8B-B14F-4D97-AF65-F5344CB8AC3E}">
        <p14:creationId xmlns:p14="http://schemas.microsoft.com/office/powerpoint/2010/main" val="117441283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b="1">
                <a:latin typeface="Times New Roman" pitchFamily="18" charset="0"/>
                <a:cs typeface="Times New Roman" pitchFamily="18" charset="0"/>
              </a:rPr>
              <a:t>Dự án và project</a:t>
            </a: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80</a:t>
            </a:fld>
            <a:endParaRPr lang="en-US">
              <a:latin typeface="Times New Roman" pitchFamily="18" charset="0"/>
              <a:cs typeface="Times New Roman" pitchFamily="18" charset="0"/>
            </a:endParaRPr>
          </a:p>
        </p:txBody>
      </p:sp>
      <p:grpSp>
        <p:nvGrpSpPr>
          <p:cNvPr id="7" name="Group 3"/>
          <p:cNvGrpSpPr>
            <a:grpSpLocks noGrp="1"/>
          </p:cNvGrpSpPr>
          <p:nvPr/>
        </p:nvGrpSpPr>
        <p:grpSpPr bwMode="auto">
          <a:xfrm>
            <a:off x="457200" y="1338263"/>
            <a:ext cx="8229600" cy="5092700"/>
            <a:chOff x="2988" y="5880"/>
            <a:chExt cx="5580" cy="4320"/>
          </a:xfrm>
        </p:grpSpPr>
        <p:sp>
          <p:nvSpPr>
            <p:cNvPr id="8" name="Text Box 4"/>
            <p:cNvSpPr txBox="1">
              <a:spLocks noChangeArrowheads="1"/>
            </p:cNvSpPr>
            <p:nvPr/>
          </p:nvSpPr>
          <p:spPr bwMode="auto">
            <a:xfrm>
              <a:off x="2988" y="5880"/>
              <a:ext cx="2700" cy="4320"/>
            </a:xfrm>
            <a:prstGeom prst="rect">
              <a:avLst/>
            </a:prstGeom>
            <a:solidFill>
              <a:srgbClr val="FFFFFF"/>
            </a:solidFill>
            <a:ln w="9525">
              <a:solidFill>
                <a:srgbClr val="000000"/>
              </a:solidFill>
              <a:miter lim="800000"/>
              <a:headEnd/>
              <a:tailEnd/>
            </a:ln>
          </p:spPr>
          <p:txBody>
            <a:bodyPr/>
            <a:lstStyle/>
            <a:p>
              <a:pPr algn="ctr">
                <a:spcBef>
                  <a:spcPct val="0"/>
                </a:spcBef>
                <a:buFontTx/>
                <a:buNone/>
              </a:pPr>
              <a:r>
                <a:rPr lang="en-US" sz="1600" b="1" i="1">
                  <a:solidFill>
                    <a:schemeClr val="tx1"/>
                  </a:solidFill>
                  <a:latin typeface="Times New Roman" pitchFamily="18" charset="0"/>
                  <a:cs typeface="Times New Roman" pitchFamily="18" charset="0"/>
                </a:rPr>
                <a:t>Solution</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l" eaLnBrk="0" hangingPunct="0">
                <a:spcBef>
                  <a:spcPct val="0"/>
                </a:spcBef>
                <a:buFontTx/>
                <a:buNone/>
              </a:pPr>
              <a:endParaRPr lang="en-US" sz="1600">
                <a:solidFill>
                  <a:schemeClr val="tx1"/>
                </a:solidFill>
                <a:latin typeface="Times New Roman" pitchFamily="18" charset="0"/>
                <a:cs typeface="Times New Roman" pitchFamily="18" charset="0"/>
              </a:endParaRPr>
            </a:p>
          </p:txBody>
        </p:sp>
        <p:sp>
          <p:nvSpPr>
            <p:cNvPr id="9" name="Text Box 5"/>
            <p:cNvSpPr txBox="1">
              <a:spLocks noChangeArrowheads="1"/>
            </p:cNvSpPr>
            <p:nvPr/>
          </p:nvSpPr>
          <p:spPr bwMode="auto">
            <a:xfrm>
              <a:off x="3168" y="6420"/>
              <a:ext cx="2340" cy="540"/>
            </a:xfrm>
            <a:prstGeom prst="rect">
              <a:avLst/>
            </a:prstGeom>
            <a:solidFill>
              <a:srgbClr val="FFFFFF"/>
            </a:solidFill>
            <a:ln w="9525">
              <a:solidFill>
                <a:srgbClr val="000000"/>
              </a:solidFill>
              <a:miter lim="800000"/>
              <a:headEnd/>
              <a:tailEnd/>
            </a:ln>
          </p:spPr>
          <p:txBody>
            <a:bodyPr/>
            <a:lstStyle/>
            <a:p>
              <a:pPr algn="ctr">
                <a:spcBef>
                  <a:spcPct val="0"/>
                </a:spcBef>
                <a:buFontTx/>
                <a:buNone/>
              </a:pPr>
              <a:r>
                <a:rPr lang="en-US" sz="1600" b="1" i="1">
                  <a:solidFill>
                    <a:schemeClr val="tx1"/>
                  </a:solidFill>
                  <a:latin typeface="Times New Roman" pitchFamily="18" charset="0"/>
                  <a:cs typeface="Times New Roman" pitchFamily="18" charset="0"/>
                </a:rPr>
                <a:t>Project 1</a:t>
              </a:r>
            </a:p>
            <a:p>
              <a:pPr algn="l" eaLnBrk="0" hangingPunct="0">
                <a:spcBef>
                  <a:spcPct val="0"/>
                </a:spcBef>
                <a:buFontTx/>
                <a:buNone/>
              </a:pPr>
              <a:endParaRPr lang="en-US" sz="1600" b="1">
                <a:solidFill>
                  <a:schemeClr val="tx1"/>
                </a:solidFill>
                <a:latin typeface="Times New Roman" pitchFamily="18" charset="0"/>
                <a:cs typeface="Times New Roman" pitchFamily="18" charset="0"/>
              </a:endParaRPr>
            </a:p>
          </p:txBody>
        </p:sp>
        <p:sp>
          <p:nvSpPr>
            <p:cNvPr id="10" name="Text Box 6"/>
            <p:cNvSpPr txBox="1">
              <a:spLocks noChangeArrowheads="1"/>
            </p:cNvSpPr>
            <p:nvPr/>
          </p:nvSpPr>
          <p:spPr bwMode="auto">
            <a:xfrm>
              <a:off x="3168" y="7380"/>
              <a:ext cx="2340" cy="540"/>
            </a:xfrm>
            <a:prstGeom prst="rect">
              <a:avLst/>
            </a:prstGeom>
            <a:solidFill>
              <a:srgbClr val="FFFFFF"/>
            </a:solidFill>
            <a:ln w="9525">
              <a:solidFill>
                <a:srgbClr val="000000"/>
              </a:solidFill>
              <a:miter lim="800000"/>
              <a:headEnd/>
              <a:tailEnd/>
            </a:ln>
          </p:spPr>
          <p:txBody>
            <a:bodyPr/>
            <a:lstStyle/>
            <a:p>
              <a:pPr algn="ctr">
                <a:spcBef>
                  <a:spcPct val="0"/>
                </a:spcBef>
                <a:buFontTx/>
                <a:buNone/>
              </a:pPr>
              <a:r>
                <a:rPr lang="en-US" sz="1600" b="1" i="1">
                  <a:solidFill>
                    <a:schemeClr val="tx1"/>
                  </a:solidFill>
                  <a:latin typeface="Times New Roman" pitchFamily="18" charset="0"/>
                  <a:cs typeface="Times New Roman" pitchFamily="18" charset="0"/>
                </a:rPr>
                <a:t>Project 2</a:t>
              </a:r>
            </a:p>
            <a:p>
              <a:pPr algn="l" eaLnBrk="0" hangingPunct="0">
                <a:spcBef>
                  <a:spcPct val="0"/>
                </a:spcBef>
                <a:buFontTx/>
                <a:buNone/>
              </a:pPr>
              <a:endParaRPr lang="en-US" sz="1600" b="1">
                <a:solidFill>
                  <a:schemeClr val="tx1"/>
                </a:solidFill>
                <a:latin typeface="Times New Roman" pitchFamily="18" charset="0"/>
                <a:cs typeface="Times New Roman" pitchFamily="18" charset="0"/>
              </a:endParaRPr>
            </a:p>
          </p:txBody>
        </p:sp>
        <p:sp>
          <p:nvSpPr>
            <p:cNvPr id="11" name="AutoShape 7"/>
            <p:cNvSpPr>
              <a:spLocks noChangeArrowheads="1"/>
            </p:cNvSpPr>
            <p:nvPr/>
          </p:nvSpPr>
          <p:spPr bwMode="auto">
            <a:xfrm>
              <a:off x="3168" y="8100"/>
              <a:ext cx="2340" cy="1800"/>
            </a:xfrm>
            <a:prstGeom prst="flowChartMultidocument">
              <a:avLst/>
            </a:prstGeom>
            <a:solidFill>
              <a:srgbClr val="FFFFFF"/>
            </a:solidFill>
            <a:ln w="9525">
              <a:solidFill>
                <a:srgbClr val="000000"/>
              </a:solidFill>
              <a:miter lim="800000"/>
              <a:headEnd/>
              <a:tailEnd/>
            </a:ln>
          </p:spPr>
          <p:txBody>
            <a:bodyPr/>
            <a:lstStyle/>
            <a:p>
              <a:endParaRPr lang="en-US">
                <a:latin typeface="Times New Roman" pitchFamily="18" charset="0"/>
                <a:cs typeface="Times New Roman" pitchFamily="18" charset="0"/>
              </a:endParaRPr>
            </a:p>
          </p:txBody>
        </p:sp>
        <p:sp>
          <p:nvSpPr>
            <p:cNvPr id="12" name="Text Box 8"/>
            <p:cNvSpPr txBox="1">
              <a:spLocks noChangeArrowheads="1"/>
            </p:cNvSpPr>
            <p:nvPr/>
          </p:nvSpPr>
          <p:spPr bwMode="auto">
            <a:xfrm>
              <a:off x="3168" y="8460"/>
              <a:ext cx="1800" cy="720"/>
            </a:xfrm>
            <a:prstGeom prst="rect">
              <a:avLst/>
            </a:prstGeom>
            <a:noFill/>
            <a:ln w="9525">
              <a:noFill/>
              <a:miter lim="800000"/>
              <a:headEnd/>
              <a:tailEnd/>
            </a:ln>
          </p:spPr>
          <p:txBody>
            <a:bodyPr/>
            <a:lstStyle/>
            <a:p>
              <a:pPr algn="ctr">
                <a:spcBef>
                  <a:spcPct val="0"/>
                </a:spcBef>
                <a:buFontTx/>
                <a:buNone/>
              </a:pPr>
              <a:r>
                <a:rPr lang="en-US" sz="1600" b="1" i="1">
                  <a:solidFill>
                    <a:schemeClr val="tx1"/>
                  </a:solidFill>
                  <a:latin typeface="Times New Roman" pitchFamily="18" charset="0"/>
                  <a:cs typeface="Times New Roman" pitchFamily="18" charset="0"/>
                </a:rPr>
                <a:t>Miscellaneous Files</a:t>
              </a:r>
            </a:p>
            <a:p>
              <a:pPr algn="l" eaLnBrk="0" hangingPunct="0">
                <a:spcBef>
                  <a:spcPct val="0"/>
                </a:spcBef>
                <a:buFontTx/>
                <a:buNone/>
              </a:pPr>
              <a:endParaRPr lang="en-US" sz="1600" b="1">
                <a:solidFill>
                  <a:schemeClr val="tx1"/>
                </a:solidFill>
                <a:latin typeface="Times New Roman" pitchFamily="18" charset="0"/>
                <a:cs typeface="Times New Roman" pitchFamily="18" charset="0"/>
              </a:endParaRPr>
            </a:p>
          </p:txBody>
        </p:sp>
        <p:sp>
          <p:nvSpPr>
            <p:cNvPr id="13" name="Text Box 9"/>
            <p:cNvSpPr txBox="1">
              <a:spLocks noChangeArrowheads="1"/>
            </p:cNvSpPr>
            <p:nvPr/>
          </p:nvSpPr>
          <p:spPr bwMode="auto">
            <a:xfrm>
              <a:off x="6768" y="5940"/>
              <a:ext cx="1800" cy="1440"/>
            </a:xfrm>
            <a:prstGeom prst="rect">
              <a:avLst/>
            </a:prstGeom>
            <a:solidFill>
              <a:srgbClr val="FFFFFF"/>
            </a:solidFill>
            <a:ln w="9525">
              <a:solidFill>
                <a:srgbClr val="000000"/>
              </a:solidFill>
              <a:miter lim="800000"/>
              <a:headEnd/>
              <a:tailEnd/>
            </a:ln>
          </p:spPr>
          <p:txBody>
            <a:bodyPr/>
            <a:lstStyle/>
            <a:p>
              <a:pPr algn="ctr">
                <a:spcBef>
                  <a:spcPct val="0"/>
                </a:spcBef>
                <a:buFontTx/>
                <a:buNone/>
              </a:pPr>
              <a:r>
                <a:rPr lang="en-US" sz="1600" b="1" i="1">
                  <a:solidFill>
                    <a:schemeClr val="tx1"/>
                  </a:solidFill>
                  <a:latin typeface="Times New Roman" pitchFamily="18" charset="0"/>
                  <a:cs typeface="Times New Roman" pitchFamily="18" charset="0"/>
                </a:rPr>
                <a:t>Project 1</a:t>
              </a:r>
            </a:p>
            <a:p>
              <a:pPr algn="ctr" eaLnBrk="0" hangingPunct="0">
                <a:spcBef>
                  <a:spcPct val="0"/>
                </a:spcBef>
                <a:buFontTx/>
                <a:buNone/>
              </a:pPr>
              <a:r>
                <a:rPr lang="en-US" sz="1600" b="1" i="1">
                  <a:solidFill>
                    <a:schemeClr val="tx1"/>
                  </a:solidFill>
                  <a:latin typeface="Times New Roman" pitchFamily="18" charset="0"/>
                  <a:cs typeface="Times New Roman" pitchFamily="18" charset="0"/>
                </a:rPr>
                <a:t>Items</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l" eaLnBrk="0" hangingPunct="0">
                <a:spcBef>
                  <a:spcPct val="0"/>
                </a:spcBef>
                <a:buFontTx/>
                <a:buNone/>
              </a:pPr>
              <a:endParaRPr lang="en-US" sz="1600">
                <a:solidFill>
                  <a:schemeClr val="tx1"/>
                </a:solidFill>
                <a:latin typeface="Times New Roman" pitchFamily="18" charset="0"/>
                <a:cs typeface="Times New Roman" pitchFamily="18" charset="0"/>
              </a:endParaRPr>
            </a:p>
          </p:txBody>
        </p:sp>
        <p:sp>
          <p:nvSpPr>
            <p:cNvPr id="14" name="AutoShape 10"/>
            <p:cNvSpPr>
              <a:spLocks noChangeArrowheads="1"/>
            </p:cNvSpPr>
            <p:nvPr/>
          </p:nvSpPr>
          <p:spPr bwMode="auto">
            <a:xfrm>
              <a:off x="7308" y="6660"/>
              <a:ext cx="900" cy="540"/>
            </a:xfrm>
            <a:prstGeom prst="flowChartMultidocument">
              <a:avLst/>
            </a:prstGeom>
            <a:solidFill>
              <a:srgbClr val="FFFFFF"/>
            </a:solidFill>
            <a:ln w="9525">
              <a:solidFill>
                <a:srgbClr val="000000"/>
              </a:solidFill>
              <a:miter lim="800000"/>
              <a:headEnd/>
              <a:tailEnd/>
            </a:ln>
          </p:spPr>
          <p:txBody>
            <a:bodyPr/>
            <a:lstStyle/>
            <a:p>
              <a:endParaRPr lang="en-US">
                <a:latin typeface="Times New Roman" pitchFamily="18" charset="0"/>
                <a:cs typeface="Times New Roman" pitchFamily="18" charset="0"/>
              </a:endParaRPr>
            </a:p>
          </p:txBody>
        </p:sp>
        <p:sp>
          <p:nvSpPr>
            <p:cNvPr id="15" name="Text Box 11"/>
            <p:cNvSpPr txBox="1">
              <a:spLocks noChangeArrowheads="1"/>
            </p:cNvSpPr>
            <p:nvPr/>
          </p:nvSpPr>
          <p:spPr bwMode="auto">
            <a:xfrm>
              <a:off x="6768" y="7560"/>
              <a:ext cx="1800" cy="1440"/>
            </a:xfrm>
            <a:prstGeom prst="rect">
              <a:avLst/>
            </a:prstGeom>
            <a:solidFill>
              <a:srgbClr val="FFFFFF"/>
            </a:solidFill>
            <a:ln w="9525">
              <a:solidFill>
                <a:srgbClr val="000000"/>
              </a:solidFill>
              <a:miter lim="800000"/>
              <a:headEnd/>
              <a:tailEnd/>
            </a:ln>
          </p:spPr>
          <p:txBody>
            <a:bodyPr/>
            <a:lstStyle/>
            <a:p>
              <a:pPr algn="ctr">
                <a:spcBef>
                  <a:spcPct val="0"/>
                </a:spcBef>
                <a:buFontTx/>
                <a:buNone/>
              </a:pPr>
              <a:r>
                <a:rPr lang="en-US" sz="1600" b="1" i="1">
                  <a:solidFill>
                    <a:schemeClr val="tx1"/>
                  </a:solidFill>
                  <a:latin typeface="Times New Roman" pitchFamily="18" charset="0"/>
                  <a:cs typeface="Times New Roman" pitchFamily="18" charset="0"/>
                </a:rPr>
                <a:t>Project 2</a:t>
              </a:r>
            </a:p>
            <a:p>
              <a:pPr algn="ctr" eaLnBrk="0" hangingPunct="0">
                <a:spcBef>
                  <a:spcPct val="0"/>
                </a:spcBef>
                <a:buFontTx/>
                <a:buNone/>
              </a:pPr>
              <a:r>
                <a:rPr lang="en-US" sz="1600" b="1" i="1">
                  <a:solidFill>
                    <a:schemeClr val="tx1"/>
                  </a:solidFill>
                  <a:latin typeface="Times New Roman" pitchFamily="18" charset="0"/>
                  <a:cs typeface="Times New Roman" pitchFamily="18" charset="0"/>
                </a:rPr>
                <a:t>Items</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ctr" eaLnBrk="0" hangingPunct="0">
                <a:spcBef>
                  <a:spcPct val="0"/>
                </a:spcBef>
                <a:buFontTx/>
                <a:buNone/>
              </a:pPr>
              <a:r>
                <a:rPr lang="en-US" sz="1600">
                  <a:solidFill>
                    <a:schemeClr val="tx1"/>
                  </a:solidFill>
                  <a:latin typeface="Times New Roman" pitchFamily="18" charset="0"/>
                  <a:cs typeface="Times New Roman" pitchFamily="18" charset="0"/>
                </a:rPr>
                <a:t> </a:t>
              </a:r>
            </a:p>
            <a:p>
              <a:pPr algn="l" eaLnBrk="0" hangingPunct="0">
                <a:spcBef>
                  <a:spcPct val="0"/>
                </a:spcBef>
                <a:buFontTx/>
                <a:buNone/>
              </a:pPr>
              <a:endParaRPr lang="en-US" sz="1600">
                <a:solidFill>
                  <a:schemeClr val="tx1"/>
                </a:solidFill>
                <a:latin typeface="Times New Roman" pitchFamily="18" charset="0"/>
                <a:cs typeface="Times New Roman" pitchFamily="18" charset="0"/>
              </a:endParaRPr>
            </a:p>
          </p:txBody>
        </p:sp>
        <p:sp>
          <p:nvSpPr>
            <p:cNvPr id="16" name="AutoShape 12"/>
            <p:cNvSpPr>
              <a:spLocks noChangeArrowheads="1"/>
            </p:cNvSpPr>
            <p:nvPr/>
          </p:nvSpPr>
          <p:spPr bwMode="auto">
            <a:xfrm>
              <a:off x="7308" y="8280"/>
              <a:ext cx="720" cy="540"/>
            </a:xfrm>
            <a:prstGeom prst="flowChartMultidocument">
              <a:avLst/>
            </a:prstGeom>
            <a:solidFill>
              <a:srgbClr val="FFFFFF"/>
            </a:solidFill>
            <a:ln w="9525">
              <a:solidFill>
                <a:srgbClr val="000000"/>
              </a:solidFill>
              <a:miter lim="800000"/>
              <a:headEnd/>
              <a:tailEnd/>
            </a:ln>
          </p:spPr>
          <p:txBody>
            <a:bodyPr/>
            <a:lstStyle/>
            <a:p>
              <a:endParaRPr lang="en-US">
                <a:latin typeface="Times New Roman" pitchFamily="18" charset="0"/>
                <a:cs typeface="Times New Roman" pitchFamily="18" charset="0"/>
              </a:endParaRPr>
            </a:p>
          </p:txBody>
        </p:sp>
        <p:sp>
          <p:nvSpPr>
            <p:cNvPr id="17" name="AutoShape 13"/>
            <p:cNvSpPr>
              <a:spLocks noChangeArrowheads="1"/>
            </p:cNvSpPr>
            <p:nvPr/>
          </p:nvSpPr>
          <p:spPr bwMode="auto">
            <a:xfrm>
              <a:off x="5508" y="6660"/>
              <a:ext cx="1260" cy="180"/>
            </a:xfrm>
            <a:prstGeom prst="rightArrow">
              <a:avLst>
                <a:gd name="adj1" fmla="val 50000"/>
                <a:gd name="adj2" fmla="val 175000"/>
              </a:avLst>
            </a:prstGeom>
            <a:solidFill>
              <a:srgbClr val="FFFFFF"/>
            </a:solidFill>
            <a:ln w="9525">
              <a:solidFill>
                <a:srgbClr val="000000"/>
              </a:solidFill>
              <a:miter lim="800000"/>
              <a:headEnd/>
              <a:tailEnd/>
            </a:ln>
          </p:spPr>
          <p:txBody>
            <a:bodyPr/>
            <a:lstStyle/>
            <a:p>
              <a:endParaRPr lang="en-US">
                <a:latin typeface="Times New Roman" pitchFamily="18" charset="0"/>
                <a:cs typeface="Times New Roman" pitchFamily="18" charset="0"/>
              </a:endParaRPr>
            </a:p>
          </p:txBody>
        </p:sp>
        <p:sp>
          <p:nvSpPr>
            <p:cNvPr id="18" name="AutoShape 14"/>
            <p:cNvSpPr>
              <a:spLocks noChangeArrowheads="1"/>
            </p:cNvSpPr>
            <p:nvPr/>
          </p:nvSpPr>
          <p:spPr bwMode="auto">
            <a:xfrm>
              <a:off x="5508" y="7560"/>
              <a:ext cx="1260" cy="180"/>
            </a:xfrm>
            <a:prstGeom prst="rightArrow">
              <a:avLst>
                <a:gd name="adj1" fmla="val 50000"/>
                <a:gd name="adj2" fmla="val 175000"/>
              </a:avLst>
            </a:prstGeom>
            <a:solidFill>
              <a:srgbClr val="FFFFFF"/>
            </a:solidFill>
            <a:ln w="9525">
              <a:solidFill>
                <a:srgbClr val="000000"/>
              </a:solidFill>
              <a:miter lim="800000"/>
              <a:headEnd/>
              <a:tailEnd/>
            </a:ln>
          </p:spPr>
          <p:txBody>
            <a:bodyPr/>
            <a:lstStyle/>
            <a:p>
              <a:endParaRPr lang="en-US">
                <a:latin typeface="Times New Roman" pitchFamily="18" charset="0"/>
                <a:cs typeface="Times New Roman" pitchFamily="18" charset="0"/>
              </a:endParaRPr>
            </a:p>
          </p:txBody>
        </p:sp>
      </p:grpSp>
    </p:spTree>
  </p:cSld>
  <p:clrMapOvr>
    <a:masterClrMapping/>
  </p:clrMapOvr>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latin typeface="Times New Roman" pitchFamily="18" charset="0"/>
                <a:cs typeface="Times New Roman" pitchFamily="18" charset="0"/>
              </a:rPr>
              <a:t>Q &amp; A</a:t>
            </a:r>
          </a:p>
        </p:txBody>
      </p:sp>
      <p:sp>
        <p:nvSpPr>
          <p:cNvPr id="3" name="Content Placeholder 2"/>
          <p:cNvSpPr>
            <a:spLocks noGrp="1"/>
          </p:cNvSpPr>
          <p:nvPr>
            <p:ph idx="1"/>
          </p:nvPr>
        </p:nvSpPr>
        <p:spPr/>
        <p:txBody>
          <a:bodyPr/>
          <a:lstStyle/>
          <a:p>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vi-VN">
                <a:latin typeface="Times New Roman" pitchFamily="18" charset="0"/>
                <a:cs typeface="Times New Roman" pitchFamily="18" charset="0"/>
              </a:rPr>
              <a:t>Lập trình môi trường Windows</a:t>
            </a:r>
            <a:endParaRPr lang="en-US">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defRPr/>
            </a:pPr>
            <a:fld id="{688F6725-D91E-415D-8720-601CB0D1C024}" type="slidenum">
              <a:rPr lang="en-US" smtClean="0">
                <a:latin typeface="Times New Roman" pitchFamily="18" charset="0"/>
                <a:cs typeface="Times New Roman" pitchFamily="18" charset="0"/>
              </a:rPr>
              <a:pPr>
                <a:defRPr/>
              </a:pPr>
              <a:t>81</a:t>
            </a:fld>
            <a:endParaRPr lang="en-US">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4" name="Text Box 4"/>
          <p:cNvSpPr txBox="1">
            <a:spLocks noChangeArrowheads="1"/>
          </p:cNvSpPr>
          <p:nvPr/>
        </p:nvSpPr>
        <p:spPr bwMode="auto">
          <a:xfrm>
            <a:off x="2057400" y="5500688"/>
            <a:ext cx="4724400" cy="366712"/>
          </a:xfrm>
          <a:prstGeom prst="rect">
            <a:avLst/>
          </a:prstGeom>
          <a:noFill/>
          <a:ln w="9525">
            <a:noFill/>
            <a:miter lim="800000"/>
            <a:headEnd/>
            <a:tailEnd/>
          </a:ln>
          <a:effectLst/>
        </p:spPr>
        <p:txBody>
          <a:bodyPr>
            <a:spAutoFit/>
          </a:bodyPr>
          <a:lstStyle/>
          <a:p>
            <a:pPr algn="ctr"/>
            <a:r>
              <a:rPr lang="en-US" b="1">
                <a:solidFill>
                  <a:schemeClr val="accent1"/>
                </a:solidFill>
                <a:latin typeface="Verdana" pitchFamily="34" charset="0"/>
              </a:rPr>
              <a:t>www.themegallery.com</a:t>
            </a:r>
          </a:p>
        </p:txBody>
      </p:sp>
      <p:sp>
        <p:nvSpPr>
          <p:cNvPr id="87045" name="WordArt 5"/>
          <p:cNvSpPr>
            <a:spLocks noChangeArrowheads="1" noChangeShapeType="1" noTextEdit="1"/>
          </p:cNvSpPr>
          <p:nvPr/>
        </p:nvSpPr>
        <p:spPr bwMode="gray">
          <a:xfrm>
            <a:off x="2209800" y="3048000"/>
            <a:ext cx="4343400" cy="609600"/>
          </a:xfrm>
          <a:prstGeom prst="rect">
            <a:avLst/>
          </a:prstGeom>
        </p:spPr>
        <p:txBody>
          <a:bodyPr wrap="none" fromWordArt="1">
            <a:prstTxWarp prst="textDeflate">
              <a:avLst>
                <a:gd name="adj" fmla="val 0"/>
              </a:avLst>
            </a:prstTxWarp>
          </a:bodyPr>
          <a:lstStyle/>
          <a:p>
            <a:pPr algn="ctr"/>
            <a:r>
              <a:rPr lang="en-US" sz="3600" b="1" kern="10">
                <a:ln w="19050">
                  <a:solidFill>
                    <a:srgbClr val="FFFFFF"/>
                  </a:solidFill>
                  <a:round/>
                  <a:headEnd/>
                  <a:tailEnd/>
                </a:ln>
                <a:gradFill rotWithShape="1">
                  <a:gsLst>
                    <a:gs pos="0">
                      <a:schemeClr val="bg2"/>
                    </a:gs>
                    <a:gs pos="100000">
                      <a:schemeClr val="bg2">
                        <a:gamma/>
                        <a:shade val="46275"/>
                        <a:invGamma/>
                      </a:schemeClr>
                    </a:gs>
                  </a:gsLst>
                  <a:lin ang="0" scaled="1"/>
                </a:gradFill>
                <a:effectLst>
                  <a:outerShdw dist="71842" dir="2700000" algn="ctr" rotWithShape="0">
                    <a:schemeClr val="tx1">
                      <a:alpha val="50000"/>
                    </a:schemeClr>
                  </a:outerShdw>
                </a:effectLst>
                <a:latin typeface="Arial"/>
                <a:cs typeface="Arial"/>
              </a:rPr>
              <a:t>Thank You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87045"/>
                                        </p:tgtEl>
                                        <p:attrNameLst>
                                          <p:attrName>style.visibility</p:attrName>
                                        </p:attrNameLst>
                                      </p:cBhvr>
                                      <p:to>
                                        <p:strVal val="visible"/>
                                      </p:to>
                                    </p:set>
                                    <p:anim calcmode="lin" valueType="num">
                                      <p:cBhvr>
                                        <p:cTn id="7" dur="500" fill="hold"/>
                                        <p:tgtEl>
                                          <p:spTgt spid="87045"/>
                                        </p:tgtEl>
                                        <p:attrNameLst>
                                          <p:attrName>ppt_w</p:attrName>
                                        </p:attrNameLst>
                                      </p:cBhvr>
                                      <p:tavLst>
                                        <p:tav tm="0">
                                          <p:val>
                                            <p:fltVal val="0"/>
                                          </p:val>
                                        </p:tav>
                                        <p:tav tm="100000">
                                          <p:val>
                                            <p:strVal val="#ppt_w"/>
                                          </p:val>
                                        </p:tav>
                                      </p:tavLst>
                                    </p:anim>
                                    <p:anim calcmode="lin" valueType="num">
                                      <p:cBhvr>
                                        <p:cTn id="8" dur="500" fill="hold"/>
                                        <p:tgtEl>
                                          <p:spTgt spid="87045"/>
                                        </p:tgtEl>
                                        <p:attrNameLst>
                                          <p:attrName>ppt_h</p:attrName>
                                        </p:attrNameLst>
                                      </p:cBhvr>
                                      <p:tavLst>
                                        <p:tav tm="0">
                                          <p:val>
                                            <p:fltVal val="0"/>
                                          </p:val>
                                        </p:tav>
                                        <p:tav tm="100000">
                                          <p:val>
                                            <p:strVal val="#ppt_h"/>
                                          </p:val>
                                        </p:tav>
                                      </p:tavLst>
                                    </p:anim>
                                    <p:animEffect transition="in" filter="fade">
                                      <p:cBhvr>
                                        <p:cTn id="9" dur="500"/>
                                        <p:tgtEl>
                                          <p:spTgt spid="870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04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extLst>
      <p:ext uri="{BB962C8B-B14F-4D97-AF65-F5344CB8AC3E}">
        <p14:creationId xmlns:p14="http://schemas.microsoft.com/office/powerpoint/2010/main" val="792082824"/>
      </p:ext>
    </p:extLst>
  </p:cSld>
  <p:clrMapOvr>
    <a:masterClrMapping/>
  </p:clrMapOvr>
</p:sld>
</file>

<file path=ppt/theme/theme1.xml><?xml version="1.0" encoding="utf-8"?>
<a:theme xmlns:a="http://schemas.openxmlformats.org/drawingml/2006/main" name="Deluxe">
  <a:themeElements>
    <a:clrScheme name="Deluxe">
      <a:dk1>
        <a:sysClr val="windowText" lastClr="000000"/>
      </a:dk1>
      <a:lt1>
        <a:sysClr val="window" lastClr="FFFFFF"/>
      </a:lt1>
      <a:dk2>
        <a:srgbClr val="30356E"/>
      </a:dk2>
      <a:lt2>
        <a:srgbClr val="FFF9E5"/>
      </a:lt2>
      <a:accent1>
        <a:srgbClr val="CC4757"/>
      </a:accent1>
      <a:accent2>
        <a:srgbClr val="FF6F61"/>
      </a:accent2>
      <a:accent3>
        <a:srgbClr val="FF953E"/>
      </a:accent3>
      <a:accent4>
        <a:srgbClr val="F8BD52"/>
      </a:accent4>
      <a:accent5>
        <a:srgbClr val="46A6BD"/>
      </a:accent5>
      <a:accent6>
        <a:srgbClr val="5488BC"/>
      </a:accent6>
      <a:hlink>
        <a:srgbClr val="FA7D7A"/>
      </a:hlink>
      <a:folHlink>
        <a:srgbClr val="FFCF3E"/>
      </a:folHlink>
    </a:clrScheme>
    <a:fontScheme name="Deluxe">
      <a:majorFont>
        <a:latin typeface="Corbel"/>
        <a:ea typeface=""/>
        <a:cs typeface=""/>
        <a:font script="Jpan" typeface="HGｺﾞｼｯｸM"/>
        <a:font script="Hang" typeface="HY엽서L"/>
        <a:font script="Hans" typeface="华文新魏"/>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新魏"/>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Deluxe">
      <a:fillStyleLst>
        <a:solidFill>
          <a:schemeClr val="phClr"/>
        </a:solidFill>
        <a:gradFill rotWithShape="1">
          <a:gsLst>
            <a:gs pos="0">
              <a:schemeClr val="phClr">
                <a:tint val="20000"/>
                <a:satMod val="280000"/>
              </a:schemeClr>
            </a:gs>
            <a:gs pos="14000">
              <a:schemeClr val="phClr">
                <a:tint val="37000"/>
                <a:satMod val="250000"/>
              </a:schemeClr>
            </a:gs>
            <a:gs pos="45000">
              <a:schemeClr val="phClr">
                <a:tint val="53000"/>
                <a:satMod val="220000"/>
              </a:schemeClr>
            </a:gs>
            <a:gs pos="65000">
              <a:schemeClr val="phClr">
                <a:tint val="53000"/>
                <a:satMod val="220000"/>
              </a:schemeClr>
            </a:gs>
            <a:gs pos="86000">
              <a:schemeClr val="phClr">
                <a:tint val="42000"/>
                <a:satMod val="240000"/>
              </a:schemeClr>
            </a:gs>
            <a:gs pos="100000">
              <a:schemeClr val="phClr">
                <a:tint val="20000"/>
                <a:satMod val="230000"/>
              </a:schemeClr>
            </a:gs>
          </a:gsLst>
          <a:lin ang="16200000" scaled="1"/>
        </a:gradFill>
        <a:gradFill rotWithShape="1">
          <a:gsLst>
            <a:gs pos="0">
              <a:schemeClr val="phClr">
                <a:shade val="75000"/>
                <a:satMod val="160000"/>
              </a:schemeClr>
            </a:gs>
            <a:gs pos="60000">
              <a:schemeClr val="phClr">
                <a:satMod val="150000"/>
              </a:schemeClr>
            </a:gs>
            <a:gs pos="100000">
              <a:schemeClr val="phClr">
                <a:tint val="75000"/>
                <a:satMod val="200000"/>
              </a:schemeClr>
            </a:gs>
          </a:gsLst>
          <a:lin ang="16200000" scaled="1"/>
        </a:gradFill>
      </a:fillStyleLst>
      <a:lnStyleLst>
        <a:ln w="9525" cap="flat" cmpd="sng" algn="ctr">
          <a:solidFill>
            <a:schemeClr val="phClr">
              <a:satMod val="140000"/>
            </a:schemeClr>
          </a:solidFill>
          <a:prstDash val="solid"/>
        </a:ln>
        <a:ln w="25400" cap="flat" cmpd="sng" algn="ctr">
          <a:solidFill>
            <a:schemeClr val="phClr"/>
          </a:solidFill>
          <a:prstDash val="solid"/>
        </a:ln>
        <a:ln w="31750" cap="flat" cmpd="sng" algn="ctr">
          <a:solidFill>
            <a:schemeClr val="phClr"/>
          </a:solidFill>
          <a:prstDash val="solid"/>
        </a:ln>
      </a:lnStyleLst>
      <a:effectStyleLst>
        <a:effectStyle>
          <a:effectLst>
            <a:outerShdw blurRad="50800" dist="25400" dir="5400000" rotWithShape="0">
              <a:srgbClr val="000000">
                <a:alpha val="43137"/>
              </a:srgbClr>
            </a:outerShdw>
          </a:effectLst>
        </a:effectStyle>
        <a:effectStyle>
          <a:effectLst>
            <a:outerShdw blurRad="50800" dist="25400" dir="5400000" rotWithShape="0">
              <a:srgbClr val="000000">
                <a:alpha val="43137"/>
              </a:srgbClr>
            </a:outerShdw>
          </a:effectLst>
          <a:scene3d>
            <a:camera prst="orthographicFront" fov="0">
              <a:rot lat="0" lon="0" rev="0"/>
            </a:camera>
            <a:lightRig rig="contrasting" dir="t">
              <a:rot lat="0" lon="0" rev="16500000"/>
            </a:lightRig>
          </a:scene3d>
          <a:sp3d prstMaterial="powder">
            <a:bevelT w="152400"/>
            <a:contourClr>
              <a:schemeClr val="phClr"/>
            </a:contourClr>
          </a:sp3d>
        </a:effectStyle>
        <a:effectStyle>
          <a:effectLst>
            <a:reflection blurRad="12700" stA="26000" endPos="28000" dist="38100" dir="5400000" sy="-100000"/>
          </a:effectLst>
          <a:scene3d>
            <a:camera prst="orthographicFront" fov="0">
              <a:rot lat="0" lon="0" rev="0"/>
            </a:camera>
            <a:lightRig rig="contrasting" dir="t">
              <a:rot lat="0" lon="0" rev="16500000"/>
            </a:lightRig>
          </a:scene3d>
          <a:sp3d prstMaterial="powder">
            <a:bevelT w="190500" h="101600"/>
            <a:contourClr>
              <a:schemeClr val="phClr"/>
            </a:contourClr>
          </a:sp3d>
        </a:effectStyle>
      </a:effectStyleLst>
      <a:bgFillStyleLst>
        <a:solidFill>
          <a:schemeClr val="phClr"/>
        </a:solidFill>
        <a:gradFill rotWithShape="1">
          <a:gsLst>
            <a:gs pos="0">
              <a:schemeClr val="phClr">
                <a:tint val="43000"/>
                <a:satMod val="1550000"/>
              </a:schemeClr>
            </a:gs>
            <a:gs pos="1000">
              <a:schemeClr val="phClr">
                <a:tint val="48000"/>
                <a:satMod val="1550000"/>
              </a:schemeClr>
            </a:gs>
            <a:gs pos="90000">
              <a:schemeClr val="phClr">
                <a:shade val="18000"/>
                <a:satMod val="275000"/>
              </a:schemeClr>
            </a:gs>
          </a:gsLst>
          <a:path path="circle">
            <a:fillToRect r="210000" b="300000"/>
          </a:path>
        </a:gradFill>
        <a:gradFill rotWithShape="1">
          <a:gsLst>
            <a:gs pos="5000">
              <a:schemeClr val="phClr">
                <a:tint val="38000"/>
                <a:satMod val="1800000"/>
              </a:schemeClr>
            </a:gs>
            <a:gs pos="5000">
              <a:schemeClr val="phClr">
                <a:tint val="40000"/>
                <a:satMod val="1800000"/>
              </a:schemeClr>
            </a:gs>
            <a:gs pos="90000">
              <a:schemeClr val="phClr">
                <a:shade val="18000"/>
                <a:satMod val="275000"/>
              </a:schemeClr>
            </a:gs>
          </a:gsLst>
          <a:path path="circle">
            <a:fillToRect l="20000" t="30000" r="135000" b="100000"/>
          </a:path>
        </a:gradFill>
      </a:bgFillStyleLst>
    </a:fmtScheme>
  </a:themeElements>
  <a:objectDefaults/>
  <a:extraClrSchemeLst/>
</a:theme>
</file>

<file path=ppt/theme/theme2.xml><?xml version="1.0" encoding="utf-8"?>
<a:theme xmlns:a="http://schemas.openxmlformats.org/drawingml/2006/main" name="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4410</TotalTime>
  <Words>3573</Words>
  <Application>Microsoft Macintosh PowerPoint</Application>
  <PresentationFormat>On-screen Show (4:3)</PresentationFormat>
  <Paragraphs>907</Paragraphs>
  <Slides>82</Slides>
  <Notes>17</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82</vt:i4>
      </vt:variant>
    </vt:vector>
  </HeadingPairs>
  <TitlesOfParts>
    <vt:vector size="91" baseType="lpstr">
      <vt:lpstr>Calibri</vt:lpstr>
      <vt:lpstr>Corbel</vt:lpstr>
      <vt:lpstr>Times New Roman</vt:lpstr>
      <vt:lpstr>Verdana</vt:lpstr>
      <vt:lpstr>Wingdings 2</vt:lpstr>
      <vt:lpstr>Arial</vt:lpstr>
      <vt:lpstr>Deluxe</vt:lpstr>
      <vt:lpstr>Template</vt:lpstr>
      <vt:lpstr>Bitmap Image</vt:lpstr>
      <vt:lpstr>TỔNG QUAN LẬP TRÌNH MÔI TRƯỜNG WINDOWS</vt:lpstr>
      <vt:lpstr>Nội dung chính</vt:lpstr>
      <vt:lpstr>Nội dung chính</vt:lpstr>
      <vt:lpstr>Lịch sử Windows</vt:lpstr>
      <vt:lpstr>Lịch sử Windows</vt:lpstr>
      <vt:lpstr>Lịch sử Windows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Nội dung chính</vt:lpstr>
      <vt:lpstr>Môi trường Windows</vt:lpstr>
      <vt:lpstr>Giao diện người dùng kiểu đồ hoạ (GUI)</vt:lpstr>
      <vt:lpstr>Đa nhiệm</vt:lpstr>
      <vt:lpstr>Quản lý bộ nhớ</vt:lpstr>
      <vt:lpstr>Tư tưởng hướng đối tượng</vt:lpstr>
      <vt:lpstr>Giao diện đồ hoạ độc lập thiết bị</vt:lpstr>
      <vt:lpstr>Kiến trúc hướng thông điệp (message driven)</vt:lpstr>
      <vt:lpstr>Các loại ứng dụng cơ bản</vt:lpstr>
      <vt:lpstr>Windows Application dựa C</vt:lpstr>
      <vt:lpstr>Các thư viện lập trình</vt:lpstr>
      <vt:lpstr>Windows và DOS</vt:lpstr>
      <vt:lpstr>Giao diện đồ họa</vt:lpstr>
      <vt:lpstr>SDI - Single Document Interface</vt:lpstr>
      <vt:lpstr>MDI - Multiple Document Interface</vt:lpstr>
      <vt:lpstr>Dialog</vt:lpstr>
      <vt:lpstr>Cửa sổ - Window</vt:lpstr>
      <vt:lpstr>Các thành phần của một cửa sổ</vt:lpstr>
      <vt:lpstr>Các control thông dụng</vt:lpstr>
      <vt:lpstr>Các control thông dụng</vt:lpstr>
      <vt:lpstr>Nội dung chính</vt:lpstr>
      <vt:lpstr>Lập trình hướng sự kiện</vt:lpstr>
      <vt:lpstr>Phát sinh các sự kiện và thông điệp</vt:lpstr>
      <vt:lpstr>Hàng đợi thông điệp</vt:lpstr>
      <vt:lpstr>Thủ tục cửa sổ</vt:lpstr>
      <vt:lpstr>PowerPoint Presentation</vt:lpstr>
      <vt:lpstr>PowerPoint Presentation</vt:lpstr>
      <vt:lpstr>PowerPoint Presentation</vt:lpstr>
      <vt:lpstr>Một số thông điệp thường gặp</vt:lpstr>
      <vt:lpstr>PowerPoint Presentation</vt:lpstr>
      <vt:lpstr>PowerPoint Presentation</vt:lpstr>
      <vt:lpstr>Tài nguyên - Resource</vt:lpstr>
      <vt:lpstr>Tài nguyên - Resource</vt:lpstr>
      <vt:lpstr>PowerPoint Presentation</vt:lpstr>
      <vt:lpstr>Nội dung chính</vt:lpstr>
      <vt:lpstr>Giới thiệu .NET</vt:lpstr>
      <vt:lpstr>.NET Framework</vt:lpstr>
      <vt:lpstr>Kiến trúc .NET Framework</vt:lpstr>
      <vt:lpstr>.NET Framework </vt:lpstr>
      <vt:lpstr>CLR</vt:lpstr>
      <vt:lpstr>Đặc điểm của CLR</vt:lpstr>
      <vt:lpstr>CLR</vt:lpstr>
      <vt:lpstr>Quá trình biên dịch</vt:lpstr>
      <vt:lpstr>CLR Execution Model</vt:lpstr>
      <vt:lpstr>Các lớp cơ sở của .NET framework</vt:lpstr>
      <vt:lpstr>Các lớp cơ sở của .NET framework</vt:lpstr>
      <vt:lpstr>Các lớp cơ sở của .NET framework</vt:lpstr>
      <vt:lpstr>Các lớp cơ sở của .NET framework</vt:lpstr>
      <vt:lpstr>Các lớp cơ sở của .NET framework</vt:lpstr>
      <vt:lpstr>ADO.NET</vt:lpstr>
      <vt:lpstr>Giao diện người dùng</vt:lpstr>
      <vt:lpstr>Common Language Specification</vt:lpstr>
      <vt:lpstr>Common Language Specification</vt:lpstr>
      <vt:lpstr>Ưu điểm của .NET Framework</vt:lpstr>
      <vt:lpstr>Nội dung chính</vt:lpstr>
      <vt:lpstr>Visual studio.NET IDE</vt:lpstr>
      <vt:lpstr>PowerPoint Presentation</vt:lpstr>
      <vt:lpstr>Lịch sử Visual Studio</vt:lpstr>
      <vt:lpstr>Lịch sử Visual Studio</vt:lpstr>
      <vt:lpstr>Editions feature grid</vt:lpstr>
      <vt:lpstr>Visual Studio 2017</vt:lpstr>
      <vt:lpstr>Dự án và giải pháp</vt:lpstr>
      <vt:lpstr>Dự án và project</vt:lpstr>
      <vt:lpstr>Q &amp; A</vt:lpstr>
      <vt:lpstr>PowerPoint Presentation</vt:lpstr>
    </vt:vector>
  </TitlesOfParts>
  <Company>Phuoc Binh</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Pham Thi Vuong</dc:creator>
  <cp:lastModifiedBy>Huỳnh Tuấn Anh</cp:lastModifiedBy>
  <cp:revision>191</cp:revision>
  <dcterms:created xsi:type="dcterms:W3CDTF">2007-04-07T06:57:48Z</dcterms:created>
  <dcterms:modified xsi:type="dcterms:W3CDTF">2018-01-29T02:37:06Z</dcterms:modified>
</cp:coreProperties>
</file>

<file path=docProps/thumbnail.jpeg>
</file>